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2" r:id="rId3"/>
    <p:sldId id="263" r:id="rId4"/>
    <p:sldId id="264" r:id="rId5"/>
    <p:sldId id="430" r:id="rId6"/>
    <p:sldId id="431" r:id="rId7"/>
    <p:sldId id="432" r:id="rId8"/>
    <p:sldId id="433" r:id="rId9"/>
    <p:sldId id="434" r:id="rId10"/>
    <p:sldId id="435" r:id="rId11"/>
    <p:sldId id="436" r:id="rId12"/>
    <p:sldId id="437" r:id="rId13"/>
    <p:sldId id="438" r:id="rId14"/>
    <p:sldId id="439" r:id="rId15"/>
    <p:sldId id="440" r:id="rId16"/>
    <p:sldId id="441" r:id="rId17"/>
    <p:sldId id="442" r:id="rId18"/>
    <p:sldId id="443" r:id="rId19"/>
    <p:sldId id="444" r:id="rId20"/>
    <p:sldId id="445" r:id="rId21"/>
    <p:sldId id="446" r:id="rId22"/>
    <p:sldId id="447" r:id="rId23"/>
    <p:sldId id="448" r:id="rId24"/>
    <p:sldId id="449" r:id="rId25"/>
    <p:sldId id="450" r:id="rId26"/>
    <p:sldId id="451" r:id="rId27"/>
    <p:sldId id="452" r:id="rId28"/>
    <p:sldId id="453" r:id="rId29"/>
    <p:sldId id="454" r:id="rId30"/>
    <p:sldId id="455" r:id="rId31"/>
    <p:sldId id="456" r:id="rId32"/>
    <p:sldId id="457" r:id="rId33"/>
    <p:sldId id="458" r:id="rId34"/>
    <p:sldId id="459" r:id="rId35"/>
    <p:sldId id="460" r:id="rId36"/>
    <p:sldId id="461" r:id="rId37"/>
    <p:sldId id="462" r:id="rId38"/>
    <p:sldId id="463" r:id="rId39"/>
    <p:sldId id="464" r:id="rId40"/>
    <p:sldId id="465" r:id="rId41"/>
    <p:sldId id="466" r:id="rId42"/>
    <p:sldId id="467" r:id="rId43"/>
    <p:sldId id="468" r:id="rId44"/>
    <p:sldId id="469" r:id="rId45"/>
    <p:sldId id="470" r:id="rId46"/>
    <p:sldId id="471" r:id="rId47"/>
    <p:sldId id="472" r:id="rId48"/>
    <p:sldId id="473" r:id="rId49"/>
    <p:sldId id="474" r:id="rId50"/>
    <p:sldId id="475" r:id="rId51"/>
    <p:sldId id="476" r:id="rId52"/>
    <p:sldId id="477" r:id="rId53"/>
    <p:sldId id="478" r:id="rId54"/>
    <p:sldId id="479" r:id="rId55"/>
    <p:sldId id="480" r:id="rId56"/>
    <p:sldId id="481" r:id="rId57"/>
    <p:sldId id="482" r:id="rId58"/>
    <p:sldId id="483" r:id="rId59"/>
    <p:sldId id="484" r:id="rId60"/>
    <p:sldId id="485" r:id="rId61"/>
    <p:sldId id="486" r:id="rId62"/>
    <p:sldId id="487" r:id="rId63"/>
    <p:sldId id="488" r:id="rId64"/>
    <p:sldId id="489" r:id="rId65"/>
    <p:sldId id="490" r:id="rId66"/>
    <p:sldId id="491" r:id="rId67"/>
    <p:sldId id="492" r:id="rId68"/>
    <p:sldId id="493" r:id="rId69"/>
    <p:sldId id="494" r:id="rId70"/>
    <p:sldId id="495" r:id="rId71"/>
    <p:sldId id="496" r:id="rId72"/>
    <p:sldId id="497" r:id="rId73"/>
    <p:sldId id="498" r:id="rId74"/>
    <p:sldId id="499" r:id="rId75"/>
    <p:sldId id="500" r:id="rId76"/>
    <p:sldId id="501" r:id="rId77"/>
    <p:sldId id="502" r:id="rId78"/>
    <p:sldId id="503" r:id="rId79"/>
    <p:sldId id="504" r:id="rId80"/>
    <p:sldId id="505" r:id="rId81"/>
    <p:sldId id="506" r:id="rId82"/>
    <p:sldId id="507" r:id="rId83"/>
    <p:sldId id="508" r:id="rId84"/>
    <p:sldId id="509" r:id="rId85"/>
    <p:sldId id="510" r:id="rId86"/>
    <p:sldId id="511" r:id="rId87"/>
    <p:sldId id="512" r:id="rId88"/>
    <p:sldId id="513" r:id="rId89"/>
    <p:sldId id="514" r:id="rId90"/>
    <p:sldId id="515" r:id="rId91"/>
    <p:sldId id="516" r:id="rId92"/>
    <p:sldId id="517" r:id="rId93"/>
    <p:sldId id="518" r:id="rId94"/>
    <p:sldId id="519" r:id="rId95"/>
    <p:sldId id="520" r:id="rId96"/>
    <p:sldId id="521" r:id="rId97"/>
    <p:sldId id="522" r:id="rId98"/>
    <p:sldId id="523" r:id="rId99"/>
    <p:sldId id="524" r:id="rId100"/>
    <p:sldId id="525" r:id="rId101"/>
    <p:sldId id="526" r:id="rId102"/>
    <p:sldId id="527" r:id="rId103"/>
    <p:sldId id="528" r:id="rId104"/>
    <p:sldId id="529" r:id="rId105"/>
    <p:sldId id="530" r:id="rId106"/>
    <p:sldId id="531" r:id="rId107"/>
    <p:sldId id="532" r:id="rId108"/>
    <p:sldId id="533" r:id="rId109"/>
    <p:sldId id="534" r:id="rId110"/>
    <p:sldId id="535" r:id="rId111"/>
    <p:sldId id="536" r:id="rId112"/>
    <p:sldId id="537" r:id="rId113"/>
    <p:sldId id="538" r:id="rId114"/>
    <p:sldId id="539" r:id="rId115"/>
    <p:sldId id="540" r:id="rId116"/>
    <p:sldId id="541" r:id="rId117"/>
    <p:sldId id="542" r:id="rId118"/>
    <p:sldId id="543" r:id="rId119"/>
    <p:sldId id="544" r:id="rId120"/>
    <p:sldId id="545" r:id="rId121"/>
    <p:sldId id="546" r:id="rId122"/>
    <p:sldId id="547" r:id="rId123"/>
    <p:sldId id="548" r:id="rId124"/>
    <p:sldId id="549" r:id="rId125"/>
    <p:sldId id="550" r:id="rId126"/>
    <p:sldId id="551" r:id="rId127"/>
    <p:sldId id="552" r:id="rId128"/>
    <p:sldId id="553" r:id="rId129"/>
    <p:sldId id="554" r:id="rId130"/>
    <p:sldId id="555" r:id="rId131"/>
    <p:sldId id="556" r:id="rId132"/>
    <p:sldId id="557" r:id="rId133"/>
    <p:sldId id="558" r:id="rId134"/>
    <p:sldId id="559" r:id="rId135"/>
    <p:sldId id="560" r:id="rId136"/>
    <p:sldId id="561" r:id="rId137"/>
    <p:sldId id="562" r:id="rId138"/>
    <p:sldId id="563" r:id="rId139"/>
    <p:sldId id="564" r:id="rId140"/>
    <p:sldId id="565" r:id="rId141"/>
    <p:sldId id="566" r:id="rId142"/>
    <p:sldId id="567" r:id="rId143"/>
    <p:sldId id="568" r:id="rId144"/>
    <p:sldId id="569" r:id="rId145"/>
    <p:sldId id="570" r:id="rId146"/>
    <p:sldId id="571" r:id="rId147"/>
    <p:sldId id="572" r:id="rId148"/>
    <p:sldId id="573" r:id="rId149"/>
    <p:sldId id="574" r:id="rId150"/>
    <p:sldId id="575" r:id="rId151"/>
    <p:sldId id="576" r:id="rId152"/>
    <p:sldId id="577" r:id="rId153"/>
    <p:sldId id="578" r:id="rId154"/>
    <p:sldId id="579" r:id="rId155"/>
    <p:sldId id="580" r:id="rId156"/>
    <p:sldId id="581" r:id="rId157"/>
    <p:sldId id="582" r:id="rId158"/>
    <p:sldId id="583" r:id="rId159"/>
    <p:sldId id="584" r:id="rId160"/>
    <p:sldId id="585" r:id="rId161"/>
    <p:sldId id="586" r:id="rId162"/>
    <p:sldId id="587" r:id="rId163"/>
    <p:sldId id="588" r:id="rId164"/>
    <p:sldId id="589" r:id="rId165"/>
    <p:sldId id="590" r:id="rId166"/>
    <p:sldId id="591" r:id="rId167"/>
    <p:sldId id="592" r:id="rId168"/>
    <p:sldId id="593" r:id="rId169"/>
    <p:sldId id="594" r:id="rId170"/>
    <p:sldId id="595" r:id="rId171"/>
    <p:sldId id="596" r:id="rId172"/>
    <p:sldId id="597" r:id="rId173"/>
    <p:sldId id="598" r:id="rId174"/>
    <p:sldId id="599" r:id="rId175"/>
    <p:sldId id="600" r:id="rId176"/>
    <p:sldId id="601" r:id="rId177"/>
    <p:sldId id="602" r:id="rId178"/>
    <p:sldId id="603" r:id="rId179"/>
    <p:sldId id="604" r:id="rId180"/>
    <p:sldId id="605" r:id="rId181"/>
    <p:sldId id="606" r:id="rId182"/>
    <p:sldId id="607" r:id="rId183"/>
    <p:sldId id="608" r:id="rId184"/>
    <p:sldId id="609" r:id="rId185"/>
    <p:sldId id="610" r:id="rId186"/>
    <p:sldId id="611" r:id="rId187"/>
    <p:sldId id="612" r:id="rId188"/>
    <p:sldId id="613" r:id="rId189"/>
    <p:sldId id="614" r:id="rId190"/>
    <p:sldId id="615" r:id="rId191"/>
    <p:sldId id="616" r:id="rId192"/>
    <p:sldId id="617" r:id="rId193"/>
    <p:sldId id="618" r:id="rId194"/>
    <p:sldId id="619" r:id="rId195"/>
    <p:sldId id="620" r:id="rId196"/>
    <p:sldId id="621" r:id="rId197"/>
    <p:sldId id="622" r:id="rId198"/>
    <p:sldId id="623" r:id="rId199"/>
    <p:sldId id="624" r:id="rId200"/>
    <p:sldId id="625" r:id="rId201"/>
    <p:sldId id="626" r:id="rId202"/>
    <p:sldId id="627" r:id="rId203"/>
    <p:sldId id="628" r:id="rId204"/>
    <p:sldId id="629" r:id="rId205"/>
    <p:sldId id="630" r:id="rId206"/>
    <p:sldId id="631" r:id="rId207"/>
  </p:sldIdLst>
  <p:sldSz cx="10071100" cy="7556500"/>
  <p:notesSz cx="10071100" cy="7556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8" d="100"/>
          <a:sy n="98" d="100"/>
        </p:scale>
        <p:origin x="1692" y="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viewProps" Target="viewProps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theme" Target="theme/theme1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tableStyles" Target="tableStyle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/Relationships>
</file>

<file path=ppt/media/image1.png>
</file>

<file path=ppt/media/image10.jpg>
</file>

<file path=ppt/media/image100.jpg>
</file>

<file path=ppt/media/image101.jpg>
</file>

<file path=ppt/media/image102.png>
</file>

<file path=ppt/media/image103.jpg>
</file>

<file path=ppt/media/image104.jpg>
</file>

<file path=ppt/media/image105.png>
</file>

<file path=ppt/media/image106.jpg>
</file>

<file path=ppt/media/image107.png>
</file>

<file path=ppt/media/image108.png>
</file>

<file path=ppt/media/image109.png>
</file>

<file path=ppt/media/image11.jpg>
</file>

<file path=ppt/media/image110.png>
</file>

<file path=ppt/media/image111.jpg>
</file>

<file path=ppt/media/image112.jp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g>
</file>

<file path=ppt/media/image120.png>
</file>

<file path=ppt/media/image121.png>
</file>

<file path=ppt/media/image122.png>
</file>

<file path=ppt/media/image123.jpg>
</file>

<file path=ppt/media/image124.jpg>
</file>

<file path=ppt/media/image125.jpg>
</file>

<file path=ppt/media/image126.jpg>
</file>

<file path=ppt/media/image127.png>
</file>

<file path=ppt/media/image128.jpg>
</file>

<file path=ppt/media/image129.png>
</file>

<file path=ppt/media/image13.jpg>
</file>

<file path=ppt/media/image130.jpg>
</file>

<file path=ppt/media/image131.png>
</file>

<file path=ppt/media/image132.png>
</file>

<file path=ppt/media/image133.png>
</file>

<file path=ppt/media/image134.png>
</file>

<file path=ppt/media/image135.jpg>
</file>

<file path=ppt/media/image136.png>
</file>

<file path=ppt/media/image137.jpg>
</file>

<file path=ppt/media/image138.png>
</file>

<file path=ppt/media/image139.jpg>
</file>

<file path=ppt/media/image14.png>
</file>

<file path=ppt/media/image140.png>
</file>

<file path=ppt/media/image141.jpg>
</file>

<file path=ppt/media/image142.jp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jpg>
</file>

<file path=ppt/media/image157.png>
</file>

<file path=ppt/media/image158.jpg>
</file>

<file path=ppt/media/image159.jpg>
</file>

<file path=ppt/media/image16.png>
</file>

<file path=ppt/media/image160.jpg>
</file>

<file path=ppt/media/image161.jpg>
</file>

<file path=ppt/media/image162.jpg>
</file>

<file path=ppt/media/image163.jpg>
</file>

<file path=ppt/media/image164.jpg>
</file>

<file path=ppt/media/image165.jpg>
</file>

<file path=ppt/media/image166.jpg>
</file>

<file path=ppt/media/image167.jpg>
</file>

<file path=ppt/media/image168.jpg>
</file>

<file path=ppt/media/image169.jpg>
</file>

<file path=ppt/media/image17.jpg>
</file>

<file path=ppt/media/image170.jpg>
</file>

<file path=ppt/media/image171.png>
</file>

<file path=ppt/media/image18.jp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jpg>
</file>

<file path=ppt/media/image30.jpg>
</file>

<file path=ppt/media/image31.jpg>
</file>

<file path=ppt/media/image32.png>
</file>

<file path=ppt/media/image33.png>
</file>

<file path=ppt/media/image34.png>
</file>

<file path=ppt/media/image35.jpg>
</file>

<file path=ppt/media/image36.jp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jp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jpg>
</file>

<file path=ppt/media/image96.jpg>
</file>

<file path=ppt/media/image97.jpg>
</file>

<file path=ppt/media/image98.jpg>
</file>

<file path=ppt/media/image9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117340" y="330200"/>
            <a:ext cx="1836420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10665" y="4231640"/>
            <a:ext cx="704977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E46C0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46100" y="1686560"/>
            <a:ext cx="3996690" cy="4069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384800" y="1739963"/>
            <a:ext cx="4212590" cy="4020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1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7725" y="2171700"/>
            <a:ext cx="8375650" cy="1330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2900" y="1318260"/>
            <a:ext cx="9385300" cy="51288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E46C0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3555" y="7027545"/>
            <a:ext cx="2316353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900" y="7248624"/>
            <a:ext cx="245745" cy="1390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rowserstack.com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jp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jpg"/><Relationship Id="rId2" Type="http://schemas.openxmlformats.org/officeDocument/2006/relationships/image" Target="../media/image9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jp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hyperlink" Target="http://launchfactory.org/" TargetMode="External"/><Relationship Id="rId2" Type="http://schemas.openxmlformats.org/officeDocument/2006/relationships/hyperlink" Target="http://kellianderson.com/blo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jp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jpg"/><Relationship Id="rId2" Type="http://schemas.openxmlformats.org/officeDocument/2006/relationships/hyperlink" Target="http://subtlepatterns.com/" TargetMode="External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jp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jpg"/><Relationship Id="rId2" Type="http://schemas.openxmlformats.org/officeDocument/2006/relationships/hyperlink" Target="http://elefant-art.com/" TargetMode="Externa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jp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jp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jp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9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jpg"/><Relationship Id="rId2" Type="http://schemas.openxmlformats.org/officeDocument/2006/relationships/image" Target="../media/image123.jpg"/><Relationship Id="rId1" Type="http://schemas.openxmlformats.org/officeDocument/2006/relationships/slideLayout" Target="../slideLayouts/slideLayout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jpg"/><Relationship Id="rId2" Type="http://schemas.openxmlformats.org/officeDocument/2006/relationships/image" Target="../media/image125.jpg"/><Relationship Id="rId1" Type="http://schemas.openxmlformats.org/officeDocument/2006/relationships/slideLayout" Target="../slideLayouts/slideLayout3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jpg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png"/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35.jpg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image" Target="../media/image137.jp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jp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jp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jp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jp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8.jp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jp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sechos.fr/" TargetMode="External"/><Relationship Id="rId2" Type="http://schemas.openxmlformats.org/officeDocument/2006/relationships/hyperlink" Target="http://designmodo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0.jpg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jpg"/><Relationship Id="rId2" Type="http://schemas.openxmlformats.org/officeDocument/2006/relationships/hyperlink" Target="http://www.marketingmag.stfi.re/hubs-c/smartphone-addiction-nomophobia/?sf=ozpplo" TargetMode="Externa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62.jpg"/><Relationship Id="rId1" Type="http://schemas.openxmlformats.org/officeDocument/2006/relationships/slideLayout" Target="../slideLayouts/slideLayout4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jpg"/><Relationship Id="rId2" Type="http://schemas.openxmlformats.org/officeDocument/2006/relationships/image" Target="../media/image163.jpg"/><Relationship Id="rId1" Type="http://schemas.openxmlformats.org/officeDocument/2006/relationships/slideLayout" Target="../slideLayouts/slideLayout4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5.jp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jp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lsacreations.com/tuto/lire/1493-css3-flexbox-layout-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jpg"/><Relationship Id="rId2" Type="http://schemas.openxmlformats.org/officeDocument/2006/relationships/hyperlink" Target="http://mediaqueri.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0.jpg"/><Relationship Id="rId4" Type="http://schemas.openxmlformats.org/officeDocument/2006/relationships/image" Target="../media/image169.jpg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sacreations.com/" TargetMode="External"/><Relationship Id="rId2" Type="http://schemas.openxmlformats.org/officeDocument/2006/relationships/hyperlink" Target="http://fr.openclassrooms.com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getbootstrap.com/css/#buttons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hyperlink" Target="http://tympanus.net/Development/CreativeButtons/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://colours.neilorangepeel.com/" TargetMode="External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hyperlink" Target="http://pxtoem.com/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sfontstack.com/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ntsquirrel.com/" TargetMode="External"/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jp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7000" y="7261324"/>
            <a:ext cx="56515" cy="113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5"/>
              </a:lnSpc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</a:t>
            </a:r>
            <a:endParaRPr sz="8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0071100" cy="7556500"/>
            <a:chOff x="0" y="0"/>
            <a:chExt cx="10071100" cy="7556500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10071100" cy="75565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7046755"/>
              <a:ext cx="10071100" cy="509905"/>
            </a:xfrm>
            <a:custGeom>
              <a:avLst/>
              <a:gdLst/>
              <a:ahLst/>
              <a:cxnLst/>
              <a:rect l="l" t="t" r="r" b="b"/>
              <a:pathLst>
                <a:path w="10071100" h="509904">
                  <a:moveTo>
                    <a:pt x="0" y="509743"/>
                  </a:moveTo>
                  <a:lnTo>
                    <a:pt x="0" y="0"/>
                  </a:lnTo>
                  <a:lnTo>
                    <a:pt x="10071100" y="0"/>
                  </a:lnTo>
                  <a:lnTo>
                    <a:pt x="10071100" y="509743"/>
                  </a:lnTo>
                  <a:lnTo>
                    <a:pt x="0" y="509743"/>
                  </a:lnTo>
                  <a:close/>
                </a:path>
              </a:pathLst>
            </a:custGeom>
            <a:solidFill>
              <a:srgbClr val="000000">
                <a:alpha val="6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29" y="1979637"/>
              <a:ext cx="10071100" cy="3050540"/>
            </a:xfrm>
            <a:custGeom>
              <a:avLst/>
              <a:gdLst/>
              <a:ahLst/>
              <a:cxnLst/>
              <a:rect l="l" t="t" r="r" b="b"/>
              <a:pathLst>
                <a:path w="10071100" h="3050540">
                  <a:moveTo>
                    <a:pt x="0" y="0"/>
                  </a:moveTo>
                  <a:lnTo>
                    <a:pt x="10070570" y="0"/>
                  </a:lnTo>
                  <a:lnTo>
                    <a:pt x="10070570" y="3050413"/>
                  </a:lnTo>
                  <a:lnTo>
                    <a:pt x="0" y="30504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811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082800" y="2489200"/>
            <a:ext cx="600646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dirty="0">
                <a:solidFill>
                  <a:srgbClr val="FFFFFF"/>
                </a:solidFill>
                <a:latin typeface="Arial"/>
                <a:cs typeface="Arial"/>
              </a:rPr>
              <a:t>Initiation </a:t>
            </a:r>
            <a:r>
              <a:rPr sz="4400" b="1" spc="-5" dirty="0">
                <a:solidFill>
                  <a:srgbClr val="FFAF00"/>
                </a:solidFill>
                <a:latin typeface="Arial"/>
                <a:cs typeface="Arial"/>
              </a:rPr>
              <a:t>HTML </a:t>
            </a:r>
            <a:r>
              <a:rPr sz="4400" b="1" spc="-5" dirty="0">
                <a:solidFill>
                  <a:srgbClr val="FFFFFF"/>
                </a:solidFill>
                <a:latin typeface="Arial"/>
                <a:cs typeface="Arial"/>
              </a:rPr>
              <a:t>et</a:t>
            </a:r>
            <a:r>
              <a:rPr sz="4400" b="1" spc="-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400" b="1" spc="-5" dirty="0">
                <a:solidFill>
                  <a:srgbClr val="FFAF00"/>
                </a:solidFill>
                <a:latin typeface="Arial"/>
                <a:cs typeface="Arial"/>
              </a:rPr>
              <a:t>CSS</a:t>
            </a:r>
            <a:endParaRPr sz="4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654300" y="3441700"/>
            <a:ext cx="4779645" cy="81534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596265" marR="5080" indent="-584200">
              <a:lnSpc>
                <a:spcPts val="3100"/>
              </a:lnSpc>
              <a:spcBef>
                <a:spcPts val="219"/>
              </a:spcBef>
            </a:pP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Apprendre </a:t>
            </a:r>
            <a:r>
              <a:rPr sz="2600" spc="-5" dirty="0">
                <a:solidFill>
                  <a:srgbClr val="FFAF00"/>
                </a:solidFill>
                <a:latin typeface="Arial"/>
                <a:cs typeface="Arial"/>
              </a:rPr>
              <a:t>les bases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du langage  pour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créer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des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sites</a:t>
            </a:r>
            <a:r>
              <a:rPr sz="2600" spc="-3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web</a:t>
            </a:r>
            <a:endParaRPr sz="26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1295895" y="3729532"/>
            <a:ext cx="7489190" cy="9525"/>
            <a:chOff x="1295895" y="3729532"/>
            <a:chExt cx="7489190" cy="9525"/>
          </a:xfrm>
        </p:grpSpPr>
        <p:sp>
          <p:nvSpPr>
            <p:cNvPr id="11" name="object 11"/>
            <p:cNvSpPr/>
            <p:nvPr/>
          </p:nvSpPr>
          <p:spPr>
            <a:xfrm>
              <a:off x="8006588" y="3734295"/>
              <a:ext cx="778510" cy="0"/>
            </a:xfrm>
            <a:custGeom>
              <a:avLst/>
              <a:gdLst/>
              <a:ahLst/>
              <a:cxnLst/>
              <a:rect l="l" t="t" r="r" b="b"/>
              <a:pathLst>
                <a:path w="778509">
                  <a:moveTo>
                    <a:pt x="778141" y="0"/>
                  </a:moveTo>
                  <a:lnTo>
                    <a:pt x="0" y="0"/>
                  </a:lnTo>
                </a:path>
              </a:pathLst>
            </a:custGeom>
            <a:ln w="9525">
              <a:solidFill>
                <a:srgbClr val="FAF9F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295895" y="3734295"/>
              <a:ext cx="778510" cy="0"/>
            </a:xfrm>
            <a:custGeom>
              <a:avLst/>
              <a:gdLst/>
              <a:ahLst/>
              <a:cxnLst/>
              <a:rect l="l" t="t" r="r" b="b"/>
              <a:pathLst>
                <a:path w="778510">
                  <a:moveTo>
                    <a:pt x="778141" y="0"/>
                  </a:moveTo>
                  <a:lnTo>
                    <a:pt x="0" y="0"/>
                  </a:lnTo>
                </a:path>
              </a:pathLst>
            </a:custGeom>
            <a:ln w="9525">
              <a:solidFill>
                <a:srgbClr val="FAF9F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180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600" y="1318260"/>
            <a:ext cx="8987790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C’est le navigateur qui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interpréter le CSS, des différences 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rendu 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donc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possibles.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pixel perfect n’existe pas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!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11300" y="355600"/>
            <a:ext cx="70961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Différents rendus entre </a:t>
            </a:r>
            <a:r>
              <a:rPr sz="3000" dirty="0">
                <a:solidFill>
                  <a:srgbClr val="585858"/>
                </a:solidFill>
              </a:rPr>
              <a:t>les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navigateurs</a:t>
            </a:r>
            <a:endParaRPr sz="3000"/>
          </a:p>
        </p:txBody>
      </p:sp>
      <p:sp>
        <p:nvSpPr>
          <p:cNvPr id="6" name="object 6"/>
          <p:cNvSpPr/>
          <p:nvPr/>
        </p:nvSpPr>
        <p:spPr>
          <a:xfrm>
            <a:off x="4682097" y="3659327"/>
            <a:ext cx="4516212" cy="19799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62400" y="203200"/>
            <a:ext cx="21532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0" dirty="0"/>
              <a:t>Text-transform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306260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text-transform: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uppercase;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600" y="913130"/>
            <a:ext cx="2934335" cy="1149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700">
              <a:latin typeface="Arial"/>
              <a:cs typeface="Arial"/>
            </a:endParaRPr>
          </a:p>
          <a:p>
            <a:pPr marL="133350">
              <a:lnSpc>
                <a:spcPct val="100000"/>
              </a:lnSpc>
              <a:spcBef>
                <a:spcPts val="1360"/>
              </a:spcBef>
            </a:pP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text-transform :</a:t>
            </a:r>
            <a:r>
              <a:rPr sz="1700" b="1" spc="-2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700" b="1" spc="5" dirty="0">
                <a:solidFill>
                  <a:srgbClr val="FFAF00"/>
                </a:solidFill>
                <a:latin typeface="Arial"/>
                <a:cs typeface="Arial"/>
              </a:rPr>
              <a:t>lowercase;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55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735232" y="4455471"/>
            <a:ext cx="2395714" cy="2339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55362" y="4445000"/>
            <a:ext cx="3069624" cy="19431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100</a:t>
            </a:fld>
            <a:endParaRPr dirty="0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10704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font-variant 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changer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police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Principales 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4700" y="33921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04900" y="3289300"/>
            <a:ext cx="1360805" cy="91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normal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small-caps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4700" y="39509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49700" y="355600"/>
            <a:ext cx="2227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Font-variant</a:t>
            </a:r>
            <a:endParaRPr sz="3000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52900" y="203200"/>
            <a:ext cx="17875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Font-variant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25158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font-variante: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normal;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600" y="913130"/>
            <a:ext cx="2788920" cy="1149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700">
              <a:latin typeface="Arial"/>
              <a:cs typeface="Arial"/>
            </a:endParaRPr>
          </a:p>
          <a:p>
            <a:pPr marL="133350">
              <a:lnSpc>
                <a:spcPct val="100000"/>
              </a:lnSpc>
              <a:spcBef>
                <a:spcPts val="1360"/>
              </a:spcBef>
            </a:pP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font-variante:</a:t>
            </a:r>
            <a:r>
              <a:rPr sz="1700" b="1" spc="-3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small-caps;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55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47700" y="4429716"/>
            <a:ext cx="3480515" cy="39262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765800" y="4431050"/>
            <a:ext cx="3191832" cy="39140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102</a:t>
            </a:fld>
            <a:endParaRPr dirty="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594725" cy="10922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text-decoration 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changer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différents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décoration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325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9734" y="3149600"/>
            <a:ext cx="8667750" cy="1453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400" spc="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384810" marR="30480" indent="-317500">
              <a:lnSpc>
                <a:spcPct val="147700"/>
              </a:lnSpc>
              <a:spcBef>
                <a:spcPts val="560"/>
              </a:spcBef>
              <a:tabLst>
                <a:tab pos="384810" algn="l"/>
              </a:tabLst>
            </a:pPr>
            <a:r>
              <a:rPr sz="2475" baseline="6734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none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permet d'empêcher l'héritage de la propriété et plus  particulièrement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supprimer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soulignement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 défaut des</a:t>
            </a:r>
            <a:r>
              <a:rPr sz="22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liens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54038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4700" y="59626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4800600"/>
            <a:ext cx="3387725" cy="1465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2475" baseline="6734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overline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surlignement</a:t>
            </a:r>
            <a:endParaRPr sz="2200">
              <a:latin typeface="Arial"/>
              <a:cs typeface="Arial"/>
            </a:endParaRPr>
          </a:p>
          <a:p>
            <a:pPr marL="330200" marR="5080">
              <a:lnSpc>
                <a:spcPct val="162900"/>
              </a:lnSpc>
              <a:spcBef>
                <a:spcPts val="10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underline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soulignement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line-through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texte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barré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632200" y="355600"/>
            <a:ext cx="28543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0" dirty="0">
                <a:solidFill>
                  <a:srgbClr val="585858"/>
                </a:solidFill>
              </a:rPr>
              <a:t>Text-decoration</a:t>
            </a:r>
            <a:endParaRPr sz="3000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3600" y="203200"/>
            <a:ext cx="83591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Enlever le </a:t>
            </a:r>
            <a:r>
              <a:rPr sz="2400" spc="-5" dirty="0"/>
              <a:t>soulignement </a:t>
            </a:r>
            <a:r>
              <a:rPr sz="2400" dirty="0"/>
              <a:t>des liens </a:t>
            </a:r>
            <a:r>
              <a:rPr sz="2400" spc="-5" dirty="0"/>
              <a:t>et </a:t>
            </a:r>
            <a:r>
              <a:rPr sz="2400" dirty="0"/>
              <a:t>le </a:t>
            </a:r>
            <a:r>
              <a:rPr sz="2400" spc="-5" dirty="0"/>
              <a:t>remettre au</a:t>
            </a:r>
            <a:r>
              <a:rPr sz="2400" spc="-85" dirty="0"/>
              <a:t> </a:t>
            </a:r>
            <a:r>
              <a:rPr sz="2400" spc="-5" dirty="0"/>
              <a:t>survol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3839845" cy="1572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text-decoration: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none;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40"/>
              </a:spcBef>
            </a:pP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/*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enlever le </a:t>
            </a: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soulignement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des liens par défaut</a:t>
            </a:r>
            <a:r>
              <a:rPr sz="1400" spc="-7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*/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59400" y="914400"/>
            <a:ext cx="4126229" cy="158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a:hover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text-decoration:</a:t>
            </a:r>
            <a:r>
              <a:rPr sz="1800" b="1" spc="-1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underline;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/* remettre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le </a:t>
            </a: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soulignement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pour les liens </a:t>
            </a: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survolés</a:t>
            </a:r>
            <a:r>
              <a:rPr sz="1400" spc="-8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*/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2300" y="4470400"/>
            <a:ext cx="4200837" cy="990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05353" y="4477096"/>
            <a:ext cx="4127614" cy="9966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104</a:t>
            </a:fld>
            <a:endParaRPr dirty="0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61504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text-indent : 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(négative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positive) 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spécifier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 décalage de la première ligne d’un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886904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unités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mesure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police, positif ou négatif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fonctionne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éléments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bloc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(ou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inline-block)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038600" y="355600"/>
            <a:ext cx="20497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25" dirty="0">
                <a:solidFill>
                  <a:srgbClr val="585858"/>
                </a:solidFill>
              </a:rPr>
              <a:t>T</a:t>
            </a:r>
            <a:r>
              <a:rPr sz="3000" spc="-5" dirty="0">
                <a:solidFill>
                  <a:srgbClr val="585858"/>
                </a:solidFill>
              </a:rPr>
              <a:t>ext-indent</a:t>
            </a:r>
            <a:endParaRPr sz="3000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8892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Indentation de</a:t>
            </a:r>
            <a:r>
              <a:rPr sz="2400" spc="-95" dirty="0"/>
              <a:t> </a:t>
            </a:r>
            <a:r>
              <a:rPr sz="2400" spc="-5" dirty="0"/>
              <a:t>10px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3543300"/>
            <a:ext cx="21215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text-indent: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10</a:t>
            </a:r>
            <a:r>
              <a:rPr sz="18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572026" y="1457325"/>
            <a:ext cx="4422688" cy="8286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26" y="4789810"/>
            <a:ext cx="4422714" cy="82134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97586" y="291574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276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987734" y="2944634"/>
            <a:ext cx="85090" cy="0"/>
          </a:xfrm>
          <a:custGeom>
            <a:avLst/>
            <a:gdLst/>
            <a:ahLst/>
            <a:cxnLst/>
            <a:rect l="l" t="t" r="r" b="b"/>
            <a:pathLst>
              <a:path w="85089">
                <a:moveTo>
                  <a:pt x="0" y="0"/>
                </a:moveTo>
                <a:lnTo>
                  <a:pt x="84683" y="0"/>
                </a:lnTo>
              </a:path>
            </a:pathLst>
          </a:custGeom>
          <a:ln w="22326">
            <a:solidFill>
              <a:srgbClr val="FF420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66700" y="1318260"/>
            <a:ext cx="7990840" cy="21869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45800"/>
              </a:lnSpc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solidFill>
                  <a:srgbClr val="558ED5"/>
                </a:solidFill>
                <a:latin typeface="Arial"/>
                <a:cs typeface="Arial"/>
              </a:rPr>
              <a:t>list-style-type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spécifier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puce ou de  numérotation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(appliqué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ul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ol)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620"/>
              </a:spcBef>
              <a:buClr>
                <a:srgbClr val="FF420E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3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Valeurs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possibles</a:t>
            </a:r>
            <a:endParaRPr sz="2400">
              <a:latin typeface="Arial"/>
              <a:cs typeface="Arial"/>
            </a:endParaRPr>
          </a:p>
          <a:p>
            <a:pPr marL="508000">
              <a:lnSpc>
                <a:spcPct val="100000"/>
              </a:lnSpc>
              <a:spcBef>
                <a:spcPts val="1720"/>
              </a:spcBef>
              <a:tabLst>
                <a:tab pos="799465" algn="l"/>
              </a:tabLst>
            </a:pPr>
            <a:r>
              <a:rPr sz="2000" dirty="0">
                <a:solidFill>
                  <a:srgbClr val="558ED5"/>
                </a:solidFill>
                <a:latin typeface="Arial"/>
                <a:cs typeface="Arial"/>
              </a:rPr>
              <a:t>–	none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(pas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 puce)</a:t>
            </a:r>
            <a:r>
              <a:rPr sz="2000" spc="-5" dirty="0">
                <a:latin typeface="Arial"/>
                <a:cs typeface="Arial"/>
              </a:rPr>
              <a:t>, </a:t>
            </a:r>
            <a:r>
              <a:rPr sz="2000" spc="-5" dirty="0">
                <a:solidFill>
                  <a:srgbClr val="558ED5"/>
                </a:solidFill>
                <a:latin typeface="Arial"/>
                <a:cs typeface="Arial"/>
              </a:rPr>
              <a:t>disc, </a:t>
            </a:r>
            <a:r>
              <a:rPr sz="2000" dirty="0">
                <a:solidFill>
                  <a:srgbClr val="558ED5"/>
                </a:solidFill>
                <a:latin typeface="Arial"/>
                <a:cs typeface="Arial"/>
              </a:rPr>
              <a:t>circle,</a:t>
            </a:r>
            <a:r>
              <a:rPr sz="2000" spc="-10" dirty="0">
                <a:solidFill>
                  <a:srgbClr val="558ED5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58ED5"/>
                </a:solidFill>
                <a:latin typeface="Arial"/>
                <a:cs typeface="Arial"/>
              </a:rPr>
              <a:t>square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733800" y="355600"/>
            <a:ext cx="2652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Listes à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puces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6579971" y="4435284"/>
            <a:ext cx="1768287" cy="121481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89497" y="4427097"/>
            <a:ext cx="1643754" cy="112885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908506" y="4458646"/>
            <a:ext cx="1712011" cy="116809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107</a:t>
            </a:fld>
            <a:endParaRPr dirty="0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987734" y="1837002"/>
            <a:ext cx="85090" cy="0"/>
          </a:xfrm>
          <a:custGeom>
            <a:avLst/>
            <a:gdLst/>
            <a:ahLst/>
            <a:cxnLst/>
            <a:rect l="l" t="t" r="r" b="b"/>
            <a:pathLst>
              <a:path w="85089">
                <a:moveTo>
                  <a:pt x="0" y="0"/>
                </a:moveTo>
                <a:lnTo>
                  <a:pt x="84683" y="0"/>
                </a:lnTo>
              </a:path>
            </a:pathLst>
          </a:custGeom>
          <a:ln w="22326">
            <a:solidFill>
              <a:srgbClr val="FF420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66700" y="1485900"/>
            <a:ext cx="9479915" cy="1206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FF420E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3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Valeurs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possibles</a:t>
            </a:r>
            <a:endParaRPr sz="2400">
              <a:latin typeface="Arial"/>
              <a:cs typeface="Arial"/>
            </a:endParaRPr>
          </a:p>
          <a:p>
            <a:pPr marL="800100" marR="5080" indent="-292100">
              <a:lnSpc>
                <a:spcPts val="2300"/>
              </a:lnSpc>
              <a:spcBef>
                <a:spcPts val="1880"/>
              </a:spcBef>
              <a:tabLst>
                <a:tab pos="799465" algn="l"/>
              </a:tabLst>
            </a:pPr>
            <a:r>
              <a:rPr sz="2000" dirty="0">
                <a:solidFill>
                  <a:srgbClr val="558ED5"/>
                </a:solidFill>
                <a:latin typeface="Arial"/>
                <a:cs typeface="Arial"/>
              </a:rPr>
              <a:t>–	</a:t>
            </a:r>
            <a:r>
              <a:rPr sz="2000" spc="-5" dirty="0">
                <a:solidFill>
                  <a:srgbClr val="558ED5"/>
                </a:solidFill>
                <a:latin typeface="Arial"/>
                <a:cs typeface="Arial"/>
              </a:rPr>
              <a:t>decimal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(1.),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decimal-leading-zero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(01.),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lower-roman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(vii), </a:t>
            </a:r>
            <a:r>
              <a:rPr sz="2000" spc="-5" dirty="0">
                <a:solidFill>
                  <a:srgbClr val="558ED5"/>
                </a:solidFill>
                <a:latin typeface="Arial"/>
                <a:cs typeface="Arial"/>
              </a:rPr>
              <a:t>upper-roman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(VII), </a:t>
            </a:r>
            <a:r>
              <a:rPr sz="200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etc.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467100" y="355600"/>
            <a:ext cx="31813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Listes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ordonnées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1100494" y="4002656"/>
            <a:ext cx="1467365" cy="9649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260876" y="3968115"/>
            <a:ext cx="1562704" cy="9639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615965" y="3980140"/>
            <a:ext cx="1502027" cy="9697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776312" y="3945493"/>
            <a:ext cx="1524242" cy="96945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108</a:t>
            </a:fld>
            <a:endParaRPr dirty="0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4822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Retirer </a:t>
            </a:r>
            <a:r>
              <a:rPr sz="2400" dirty="0"/>
              <a:t>les</a:t>
            </a:r>
            <a:r>
              <a:rPr sz="2400" spc="-90" dirty="0"/>
              <a:t> </a:t>
            </a:r>
            <a:r>
              <a:rPr sz="2400" dirty="0"/>
              <a:t>puces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3314700"/>
            <a:ext cx="238950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ul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list-style-type: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none;</a:t>
            </a:r>
            <a:endParaRPr sz="180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309852" y="2478718"/>
            <a:ext cx="1475372" cy="11364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800518" y="2402948"/>
            <a:ext cx="1689345" cy="116597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279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773795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25781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Certains navigateurs 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connaissent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(encore) toutes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 propriétés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0" dirty="0">
                <a:solidFill>
                  <a:srgbClr val="585858"/>
                </a:solidFill>
                <a:latin typeface="Arial"/>
                <a:cs typeface="Arial"/>
              </a:rPr>
              <a:t>Tester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rendu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graphique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plus de navigateurs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39900" y="355600"/>
            <a:ext cx="6651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Différents </a:t>
            </a:r>
            <a:r>
              <a:rPr sz="3000" dirty="0">
                <a:solidFill>
                  <a:srgbClr val="585858"/>
                </a:solidFill>
              </a:rPr>
              <a:t>degrés 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compréhension</a:t>
            </a:r>
            <a:endParaRPr sz="3000"/>
          </a:p>
        </p:txBody>
      </p:sp>
      <p:sp>
        <p:nvSpPr>
          <p:cNvPr id="4" name="object 4"/>
          <p:cNvSpPr txBox="1"/>
          <p:nvPr/>
        </p:nvSpPr>
        <p:spPr>
          <a:xfrm>
            <a:off x="749300" y="4000500"/>
            <a:ext cx="3215640" cy="91440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300"/>
              </a:lnSpc>
              <a:spcBef>
                <a:spcPts val="260"/>
              </a:spcBef>
            </a:pPr>
            <a:r>
              <a:rPr sz="20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Caniuse</a:t>
            </a:r>
            <a:r>
              <a:rPr sz="20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donne des listes de 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compatibilité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certaines 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propriétés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876800" y="3759200"/>
            <a:ext cx="4216400" cy="3238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</a:t>
            </a:fld>
            <a:endParaRPr dirty="0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743200" y="203200"/>
            <a:ext cx="45993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Utiliser </a:t>
            </a:r>
            <a:r>
              <a:rPr sz="2400" dirty="0"/>
              <a:t>une image </a:t>
            </a:r>
            <a:r>
              <a:rPr sz="2400" spc="-5" dirty="0"/>
              <a:t>comme</a:t>
            </a:r>
            <a:r>
              <a:rPr sz="2400" spc="-90" dirty="0"/>
              <a:t> </a:t>
            </a:r>
            <a:r>
              <a:rPr sz="2400" dirty="0"/>
              <a:t>puce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70001" y="939901"/>
            <a:ext cx="5466715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ul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list-style-image:</a:t>
            </a:r>
            <a:r>
              <a:rPr sz="24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url("img/liste.png");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054475" y="5073468"/>
            <a:ext cx="1478491" cy="9753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110</a:t>
            </a:fld>
            <a:endParaRPr dirty="0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84400" y="355600"/>
            <a:ext cx="57423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Utiliser </a:t>
            </a:r>
            <a:r>
              <a:rPr sz="3000" dirty="0">
                <a:solidFill>
                  <a:srgbClr val="585858"/>
                </a:solidFill>
              </a:rPr>
              <a:t>une image </a:t>
            </a:r>
            <a:r>
              <a:rPr sz="3000" spc="-5" dirty="0">
                <a:solidFill>
                  <a:srgbClr val="585858"/>
                </a:solidFill>
              </a:rPr>
              <a:t>comme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puce</a:t>
            </a:r>
            <a:endParaRPr sz="30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95300" y="1458061"/>
            <a:ext cx="8141334" cy="1651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42300"/>
              </a:lnSpc>
              <a:spcBef>
                <a:spcPts val="10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solidFill>
                  <a:srgbClr val="558ED5"/>
                </a:solidFill>
                <a:latin typeface="Arial"/>
                <a:cs typeface="Arial"/>
              </a:rPr>
              <a:t>list-style-image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pour utiliser une image personnalisée en  guise de</a:t>
            </a:r>
            <a:r>
              <a:rPr sz="2400" spc="-1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puce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72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spc="-35" dirty="0">
                <a:solidFill>
                  <a:srgbClr val="4C4C4C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chemin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d’une image</a:t>
            </a:r>
            <a:r>
              <a:rPr sz="2400" spc="1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58ED5"/>
                </a:solidFill>
                <a:latin typeface="Arial"/>
                <a:cs typeface="Arial"/>
              </a:rPr>
              <a:t>url("cheminimage");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87500" y="2489200"/>
            <a:ext cx="697992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Bordures et arrières</a:t>
            </a:r>
            <a:r>
              <a:rPr spc="-90" dirty="0"/>
              <a:t> </a:t>
            </a:r>
            <a:r>
              <a:rPr dirty="0"/>
              <a:t>plans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112</a:t>
            </a:fld>
            <a:endParaRPr dirty="0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46709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border permet d'ajouter une bordure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</a:t>
            </a:r>
            <a:endParaRPr sz="2400">
              <a:latin typeface="Arial"/>
              <a:cs typeface="Arial"/>
            </a:endParaRPr>
          </a:p>
          <a:p>
            <a:pPr marL="12700" marR="468630">
              <a:lnSpc>
                <a:spcPts val="4800"/>
              </a:lnSpc>
              <a:spcBef>
                <a:spcPts val="38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Elle a 3 « sous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propriétés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style, color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width.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regroupe souvent comme ceci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3746398"/>
            <a:ext cx="36836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border: width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style</a:t>
            </a:r>
            <a:r>
              <a:rPr sz="2400" b="1" spc="-9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color;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835400" y="355600"/>
            <a:ext cx="24390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bordures</a:t>
            </a:r>
            <a:endParaRPr sz="3000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64000" y="203200"/>
            <a:ext cx="19564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Les</a:t>
            </a:r>
            <a:r>
              <a:rPr sz="2400" spc="-85" dirty="0"/>
              <a:t> </a:t>
            </a:r>
            <a:r>
              <a:rPr sz="2400" spc="-5" dirty="0"/>
              <a:t>bordures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798" y="939901"/>
            <a:ext cx="412496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border: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2px solid #009860</a:t>
            </a:r>
            <a:r>
              <a:rPr sz="24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;</a:t>
            </a:r>
            <a:endParaRPr sz="2400">
              <a:latin typeface="Arial"/>
              <a:cs typeface="Arial"/>
            </a:endParaRPr>
          </a:p>
          <a:p>
            <a:pPr marL="97155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431977" y="5380007"/>
            <a:ext cx="4908670" cy="30839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114</a:t>
            </a:fld>
            <a:endParaRPr dirty="0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206740" cy="2633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décomposer 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bordures de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manière suivante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0" marR="5805805">
              <a:lnSpc>
                <a:spcPct val="166700"/>
              </a:lnSpc>
              <a:spcBef>
                <a:spcPts val="6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border-top: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…;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border-left: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…;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border-right: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…;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border-bottom:</a:t>
            </a:r>
            <a:r>
              <a:rPr sz="2200" spc="-9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…;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44221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4150359"/>
            <a:ext cx="898525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ne précise 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quelle bordure on applique la propriété, elle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s’applique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aux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4.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835400" y="355600"/>
            <a:ext cx="24390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bordures</a:t>
            </a:r>
            <a:endParaRPr sz="3000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64000" y="203200"/>
            <a:ext cx="19564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Les</a:t>
            </a:r>
            <a:r>
              <a:rPr sz="2400" spc="-85" dirty="0"/>
              <a:t> </a:t>
            </a:r>
            <a:r>
              <a:rPr sz="2400" spc="-5" dirty="0"/>
              <a:t>bordures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798" y="939901"/>
            <a:ext cx="4073525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border-top: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1px solid</a:t>
            </a:r>
            <a:r>
              <a:rPr sz="24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gray;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649220" y="5340242"/>
            <a:ext cx="4831080" cy="173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116</a:t>
            </a:fld>
            <a:endParaRPr dirty="0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98600"/>
            <a:ext cx="4358005" cy="48183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none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pas de bordure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(par</a:t>
            </a:r>
            <a:r>
              <a:rPr sz="22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défaut);</a:t>
            </a:r>
            <a:endParaRPr sz="2200">
              <a:latin typeface="Arial"/>
              <a:cs typeface="Arial"/>
            </a:endParaRPr>
          </a:p>
          <a:p>
            <a:pPr marL="12700" marR="2162810">
              <a:lnSpc>
                <a:spcPct val="162900"/>
              </a:lnSpc>
              <a:spcBef>
                <a:spcPts val="100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dotted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10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pointillés;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dashed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tirets;</a:t>
            </a:r>
            <a:endParaRPr sz="2200">
              <a:latin typeface="Arial"/>
              <a:cs typeface="Arial"/>
            </a:endParaRPr>
          </a:p>
          <a:p>
            <a:pPr marL="12700" marR="1308735">
              <a:lnSpc>
                <a:spcPct val="166700"/>
              </a:lnSpc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solid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trait simple; 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double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bordure</a:t>
            </a:r>
            <a:r>
              <a:rPr sz="2200" spc="-10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double;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groove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relief;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55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ridge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autre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effet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relief;</a:t>
            </a:r>
            <a:endParaRPr sz="2200">
              <a:latin typeface="Arial"/>
              <a:cs typeface="Arial"/>
            </a:endParaRPr>
          </a:p>
          <a:p>
            <a:pPr marL="12700" marR="335280">
              <a:lnSpc>
                <a:spcPct val="166700"/>
              </a:lnSpc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inset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effet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3D global enfoncé;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outset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effet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3D global</a:t>
            </a:r>
            <a:r>
              <a:rPr sz="22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surélevé.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475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063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2651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38239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2900" y="4382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42900" y="49415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42900" y="55003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2900" y="60591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3543300" y="355600"/>
            <a:ext cx="30327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Style 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bordure</a:t>
            </a:r>
            <a:endParaRPr sz="3000"/>
          </a:p>
        </p:txBody>
      </p:sp>
      <p:sp>
        <p:nvSpPr>
          <p:cNvPr id="13" name="object 13"/>
          <p:cNvSpPr/>
          <p:nvPr/>
        </p:nvSpPr>
        <p:spPr>
          <a:xfrm>
            <a:off x="5064156" y="2432144"/>
            <a:ext cx="4651292" cy="425116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117</a:t>
            </a:fld>
            <a:endParaRPr dirty="0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903859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58ED5"/>
                </a:solidFill>
                <a:latin typeface="Arial"/>
                <a:cs typeface="Arial"/>
              </a:rPr>
              <a:t>border-radius </a:t>
            </a:r>
            <a:r>
              <a:rPr sz="2400" dirty="0">
                <a:solidFill>
                  <a:srgbClr val="558ED5"/>
                </a:solidFill>
                <a:latin typeface="Arial"/>
                <a:cs typeface="Arial"/>
              </a:rPr>
              <a:t>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faire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bords arrondis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supporté </a:t>
            </a:r>
            <a:r>
              <a:rPr sz="24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à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partie de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IE9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propriété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CSS3)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05100"/>
            <a:ext cx="9461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29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9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03500"/>
            <a:ext cx="68103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3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en unité 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mesure (px,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em ou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même</a:t>
            </a:r>
            <a:r>
              <a:rPr sz="20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%)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3143250"/>
            <a:ext cx="121285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3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92200" y="3098800"/>
            <a:ext cx="8371840" cy="1150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même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arrondi partout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border-radius </a:t>
            </a:r>
            <a:r>
              <a:rPr sz="1800" dirty="0">
                <a:solidFill>
                  <a:srgbClr val="558ED5"/>
                </a:solidFill>
                <a:latin typeface="Arial"/>
                <a:cs typeface="Arial"/>
              </a:rPr>
              <a:t>: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 10px;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43500"/>
              </a:lnSpc>
              <a:spcBef>
                <a:spcPts val="500"/>
              </a:spcBef>
            </a:pP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Un arrondi par angle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(en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haut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gauche, en haut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droite, en bas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droite, en bas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à 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gauche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) : 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border-radius </a:t>
            </a:r>
            <a:r>
              <a:rPr sz="1800" dirty="0">
                <a:solidFill>
                  <a:srgbClr val="558ED5"/>
                </a:solidFill>
                <a:latin typeface="Arial"/>
                <a:cs typeface="Arial"/>
              </a:rPr>
              <a:t>: 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2px 20px 5px</a:t>
            </a:r>
            <a:r>
              <a:rPr sz="1800" spc="-15" dirty="0">
                <a:solidFill>
                  <a:srgbClr val="558ED5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10px;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3587750"/>
            <a:ext cx="121285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3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514600" y="355600"/>
            <a:ext cx="5085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Des </a:t>
            </a:r>
            <a:r>
              <a:rPr sz="3000" dirty="0">
                <a:solidFill>
                  <a:srgbClr val="585858"/>
                </a:solidFill>
              </a:rPr>
              <a:t>bords </a:t>
            </a:r>
            <a:r>
              <a:rPr sz="3000" spc="-5" dirty="0">
                <a:solidFill>
                  <a:srgbClr val="585858"/>
                </a:solidFill>
              </a:rPr>
              <a:t>arrondis </a:t>
            </a:r>
            <a:r>
              <a:rPr sz="3000" dirty="0">
                <a:solidFill>
                  <a:srgbClr val="585858"/>
                </a:solidFill>
              </a:rPr>
              <a:t>: </a:t>
            </a:r>
            <a:r>
              <a:rPr sz="3000" spc="-5" dirty="0">
                <a:solidFill>
                  <a:srgbClr val="585858"/>
                </a:solidFill>
              </a:rPr>
              <a:t>CSS3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!</a:t>
            </a:r>
            <a:endParaRPr sz="3000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09900" y="203200"/>
            <a:ext cx="40728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Des </a:t>
            </a:r>
            <a:r>
              <a:rPr sz="2400" dirty="0"/>
              <a:t>bords </a:t>
            </a:r>
            <a:r>
              <a:rPr sz="2400" spc="-5" dirty="0"/>
              <a:t>arrondis </a:t>
            </a:r>
            <a:r>
              <a:rPr sz="2400" dirty="0"/>
              <a:t>: </a:t>
            </a:r>
            <a:r>
              <a:rPr sz="2400" spc="-5" dirty="0"/>
              <a:t>CSS3</a:t>
            </a:r>
            <a:r>
              <a:rPr sz="2400" spc="-90" dirty="0"/>
              <a:t> </a:t>
            </a:r>
            <a:r>
              <a:rPr sz="2400" dirty="0"/>
              <a:t>!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24396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div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border-radius :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10px;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425"/>
            <a:ext cx="45783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div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943498" y="1252296"/>
            <a:ext cx="3151505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border-radius :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2px 20px</a:t>
            </a:r>
            <a:r>
              <a:rPr sz="18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5px 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10px;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35600" y="2209800"/>
            <a:ext cx="102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46753" y="4433823"/>
            <a:ext cx="4481140" cy="7081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360006" y="4399306"/>
            <a:ext cx="4473216" cy="72586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119</a:t>
            </a:fld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95500" y="355600"/>
            <a:ext cx="59270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45" dirty="0">
                <a:solidFill>
                  <a:srgbClr val="585858"/>
                </a:solidFill>
              </a:rPr>
              <a:t>Tester </a:t>
            </a:r>
            <a:r>
              <a:rPr sz="3000" spc="-5" dirty="0">
                <a:solidFill>
                  <a:srgbClr val="585858"/>
                </a:solidFill>
              </a:rPr>
              <a:t>sur </a:t>
            </a:r>
            <a:r>
              <a:rPr sz="3000" dirty="0">
                <a:solidFill>
                  <a:srgbClr val="585858"/>
                </a:solidFill>
              </a:rPr>
              <a:t>différents</a:t>
            </a:r>
            <a:r>
              <a:rPr sz="3000" spc="-3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navigateurs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0" y="1270000"/>
            <a:ext cx="10071100" cy="5016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289300" y="6629400"/>
            <a:ext cx="351282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https://ww</a:t>
            </a:r>
            <a:r>
              <a:rPr sz="20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</a:t>
            </a:r>
            <a:r>
              <a:rPr sz="20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.browserstack.com/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</a:t>
            </a:fld>
            <a:endParaRPr dirty="0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297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63600" y="1026160"/>
            <a:ext cx="8055609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background-color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donner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fond.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3400" y="24282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3600" y="2324100"/>
            <a:ext cx="8427085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n’importe quelle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</a:t>
            </a:r>
            <a:r>
              <a:rPr sz="2400" spc="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2300"/>
              </a:lnSpc>
              <a:spcBef>
                <a:spcPts val="7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bloc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(prend toute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largeur) ou inline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(prend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 largeur du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contenu)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33400" y="30378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403600" y="355600"/>
            <a:ext cx="330581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Background-color</a:t>
            </a:r>
            <a:endParaRPr sz="3000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21100" y="203200"/>
            <a:ext cx="26498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Background-color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798" y="939901"/>
            <a:ext cx="436245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background-color:</a:t>
            </a:r>
            <a:r>
              <a:rPr sz="24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#E6E6E6;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463800" y="4495800"/>
            <a:ext cx="5156200" cy="2057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121</a:t>
            </a:fld>
            <a:endParaRPr dirty="0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751268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background-image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définir une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image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798" y="2082698"/>
            <a:ext cx="30314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l'élément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2692400"/>
            <a:ext cx="8494395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none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url("monimage.png"</a:t>
            </a:r>
            <a:r>
              <a:rPr sz="2400" spc="2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)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l’image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répète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horizontalement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verticalement  (comme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mosaïque)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33934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327400" y="355600"/>
            <a:ext cx="347535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Background-image</a:t>
            </a:r>
            <a:endParaRPr sz="3000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44900" y="203200"/>
            <a:ext cx="27857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Background-image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798" y="939901"/>
            <a:ext cx="573659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background-image:</a:t>
            </a:r>
            <a:r>
              <a:rPr sz="24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url("img/bg.png");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82800" y="4495800"/>
            <a:ext cx="6134100" cy="1384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498600" y="6311900"/>
            <a:ext cx="736536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Les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chemins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utilisés ont la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même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notation que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vu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jusqu’à</a:t>
            </a:r>
            <a:r>
              <a:rPr sz="2000" spc="-7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présent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123</a:t>
            </a:fld>
            <a:endParaRPr dirty="0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5300" y="12344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25500" y="975461"/>
            <a:ext cx="8648065" cy="106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background-repeat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permet de définir la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façon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dont l’image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va se  </a:t>
            </a:r>
            <a:r>
              <a:rPr sz="2400" spc="-20" dirty="0">
                <a:solidFill>
                  <a:srgbClr val="4C4C4C"/>
                </a:solidFill>
                <a:latin typeface="Arial"/>
                <a:cs typeface="Arial"/>
              </a:rPr>
              <a:t>répéter.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02000" y="355600"/>
            <a:ext cx="35179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Background-repeat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295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5300" y="12344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25500" y="1130300"/>
            <a:ext cx="25603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4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27100" y="23304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100" y="28892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7100" y="1727200"/>
            <a:ext cx="6209665" cy="1478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2265" algn="l"/>
              </a:tabLst>
            </a:pPr>
            <a:r>
              <a:rPr sz="2475" baseline="6734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no-repeat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l’image 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sera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pas</a:t>
            </a:r>
            <a:r>
              <a:rPr sz="22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répétée</a:t>
            </a:r>
            <a:endParaRPr sz="2200">
              <a:latin typeface="Arial"/>
              <a:cs typeface="Arial"/>
            </a:endParaRPr>
          </a:p>
          <a:p>
            <a:pPr marL="342900" marR="5080">
              <a:lnSpc>
                <a:spcPct val="166700"/>
              </a:lnSpc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repeat-x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l’image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sera répétée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horizontalement 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repeat-y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l’image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sera répétée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verticalement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302000" y="355600"/>
            <a:ext cx="35179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Background-repeat</a:t>
            </a:r>
            <a:endParaRPr sz="3000"/>
          </a:p>
        </p:txBody>
      </p:sp>
      <p:sp>
        <p:nvSpPr>
          <p:cNvPr id="10" name="object 10"/>
          <p:cNvSpPr txBox="1"/>
          <p:nvPr/>
        </p:nvSpPr>
        <p:spPr>
          <a:xfrm>
            <a:off x="4559300" y="6400800"/>
            <a:ext cx="864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repeat-x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10448" y="6400800"/>
            <a:ext cx="864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repeat-y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55600" y="4495800"/>
            <a:ext cx="2882900" cy="1638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530600" y="4495800"/>
            <a:ext cx="2882900" cy="1612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692900" y="4508500"/>
            <a:ext cx="2895600" cy="1651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296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485900"/>
            <a:ext cx="27197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Quelques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exemples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2082800"/>
            <a:ext cx="3976370" cy="91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http://kellianderson.com/blog/</a:t>
            </a:r>
            <a:endParaRPr sz="2200">
              <a:latin typeface="Arial"/>
              <a:cs typeface="Arial"/>
            </a:endParaRPr>
          </a:p>
          <a:p>
            <a:pPr marL="330200" indent="-317500">
              <a:lnSpc>
                <a:spcPct val="100000"/>
              </a:lnSpc>
              <a:spcBef>
                <a:spcPts val="176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u="heavy" spc="-1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http://launchfactory.org/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222500" y="355600"/>
            <a:ext cx="5676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Background-repeat 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pratique</a:t>
            </a:r>
            <a:endParaRPr sz="3000"/>
          </a:p>
        </p:txBody>
      </p:sp>
      <p:sp>
        <p:nvSpPr>
          <p:cNvPr id="8" name="object 8"/>
          <p:cNvSpPr/>
          <p:nvPr/>
        </p:nvSpPr>
        <p:spPr>
          <a:xfrm>
            <a:off x="0" y="4902200"/>
            <a:ext cx="10071100" cy="24003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5138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3600" y="1409700"/>
            <a:ext cx="82130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Trouver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jolies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textures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fond :</a:t>
            </a:r>
            <a:r>
              <a:rPr sz="24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http://subtlepatterns.com/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22500" y="355600"/>
            <a:ext cx="5676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Background-repeat en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pratique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2298700"/>
            <a:ext cx="10071100" cy="4851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127</a:t>
            </a:fld>
            <a:endParaRPr dirty="0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0514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32572"/>
            <a:ext cx="863536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400"/>
              </a:lnSpc>
              <a:spcBef>
                <a:spcPts val="100"/>
              </a:spcBef>
            </a:pPr>
            <a:r>
              <a:rPr sz="1900" spc="-5" dirty="0">
                <a:solidFill>
                  <a:srgbClr val="418DD3"/>
                </a:solidFill>
                <a:latin typeface="Arial"/>
                <a:cs typeface="Arial"/>
              </a:rPr>
              <a:t>background-position </a:t>
            </a:r>
            <a:r>
              <a:rPr sz="1900" dirty="0">
                <a:solidFill>
                  <a:srgbClr val="418DD3"/>
                </a:solidFill>
                <a:latin typeface="Arial"/>
                <a:cs typeface="Arial"/>
              </a:rPr>
              <a:t>: valeur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permet de donner la position de l’image de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fond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par 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rapport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au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coin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haut gauche. </a:t>
            </a:r>
            <a:r>
              <a:rPr sz="1900" i="1" dirty="0">
                <a:solidFill>
                  <a:srgbClr val="585858"/>
                </a:solidFill>
                <a:latin typeface="Arial"/>
                <a:cs typeface="Arial"/>
              </a:rPr>
              <a:t>A </a:t>
            </a:r>
            <a:r>
              <a:rPr sz="1900" i="1" spc="-5" dirty="0">
                <a:solidFill>
                  <a:srgbClr val="585858"/>
                </a:solidFill>
                <a:latin typeface="Arial"/>
                <a:cs typeface="Arial"/>
              </a:rPr>
              <a:t>utiliser avec background-repeat:</a:t>
            </a:r>
            <a:r>
              <a:rPr sz="1900" i="1" spc="-10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i="1" spc="-5" dirty="0">
                <a:solidFill>
                  <a:srgbClr val="585858"/>
                </a:solidFill>
                <a:latin typeface="Arial"/>
                <a:cs typeface="Arial"/>
              </a:rPr>
              <a:t>no-repeat.</a:t>
            </a: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1900" spc="-25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1900" spc="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19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304414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4700" y="3044825"/>
            <a:ext cx="126364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spc="1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2499360"/>
            <a:ext cx="871093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marR="5080" indent="-317500">
              <a:lnSpc>
                <a:spcPct val="136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2100" spc="15" baseline="3968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numériques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des axes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x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y : </a:t>
            </a:r>
            <a:r>
              <a:rPr sz="1900" spc="-5" dirty="0">
                <a:solidFill>
                  <a:srgbClr val="418DD3"/>
                </a:solidFill>
                <a:latin typeface="Arial"/>
                <a:cs typeface="Arial"/>
              </a:rPr>
              <a:t>background-position: 10px 30px;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spc="-25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en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toute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lettre </a:t>
            </a:r>
            <a:r>
              <a:rPr sz="1900" spc="-5" dirty="0">
                <a:solidFill>
                  <a:srgbClr val="418DD3"/>
                </a:solidFill>
                <a:latin typeface="Arial"/>
                <a:cs typeface="Arial"/>
              </a:rPr>
              <a:t>background-position:right </a:t>
            </a:r>
            <a:r>
              <a:rPr sz="1900" dirty="0">
                <a:solidFill>
                  <a:srgbClr val="418DD3"/>
                </a:solidFill>
                <a:latin typeface="Arial"/>
                <a:cs typeface="Arial"/>
              </a:rPr>
              <a:t>top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(en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haut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à</a:t>
            </a:r>
            <a:r>
              <a:rPr sz="19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droite):</a:t>
            </a:r>
            <a:endParaRPr sz="19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44600" y="34855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24000" y="3286759"/>
            <a:ext cx="1688464" cy="19812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25"/>
              </a:spcBef>
            </a:pP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top :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en haut  bottom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9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bas  left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: à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gauche 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center : centré  right : à</a:t>
            </a:r>
            <a:r>
              <a:rPr sz="19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droite</a:t>
            </a:r>
            <a:endParaRPr sz="19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44600" y="38792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44600" y="42602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244600" y="46539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44600" y="50476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3136900" y="355600"/>
            <a:ext cx="385572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Background-position</a:t>
            </a:r>
            <a:endParaRPr sz="3000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040630" cy="7556500"/>
          </a:xfrm>
          <a:custGeom>
            <a:avLst/>
            <a:gdLst/>
            <a:ahLst/>
            <a:cxnLst/>
            <a:rect l="l" t="t" r="r" b="b"/>
            <a:pathLst>
              <a:path w="5040630" h="7556500">
                <a:moveTo>
                  <a:pt x="0" y="0"/>
                </a:moveTo>
                <a:lnTo>
                  <a:pt x="5040312" y="0"/>
                </a:lnTo>
                <a:lnTo>
                  <a:pt x="5040312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342900"/>
            <a:ext cx="3813810" cy="914400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 marR="5080">
              <a:lnSpc>
                <a:spcPts val="3400"/>
              </a:lnSpc>
              <a:spcBef>
                <a:spcPts val="380"/>
              </a:spcBef>
            </a:pPr>
            <a:r>
              <a:rPr sz="3000" spc="-5" dirty="0"/>
              <a:t>Une étoile alignée</a:t>
            </a:r>
            <a:r>
              <a:rPr sz="3000" spc="-90" dirty="0"/>
              <a:t> </a:t>
            </a:r>
            <a:r>
              <a:rPr sz="3000" spc="-5" dirty="0"/>
              <a:t>en  </a:t>
            </a:r>
            <a:r>
              <a:rPr sz="3000" dirty="0"/>
              <a:t>bas à</a:t>
            </a:r>
            <a:r>
              <a:rPr sz="3000" spc="-20" dirty="0"/>
              <a:t> </a:t>
            </a:r>
            <a:r>
              <a:rPr sz="3000" dirty="0"/>
              <a:t>droite</a:t>
            </a:r>
            <a:endParaRPr sz="3000"/>
          </a:p>
        </p:txBody>
      </p:sp>
      <p:sp>
        <p:nvSpPr>
          <p:cNvPr id="4" name="object 4"/>
          <p:cNvSpPr txBox="1"/>
          <p:nvPr/>
        </p:nvSpPr>
        <p:spPr>
          <a:xfrm>
            <a:off x="254000" y="1778000"/>
            <a:ext cx="4370070" cy="302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.backgroundposition</a:t>
            </a:r>
            <a:r>
              <a:rPr sz="20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520700" marR="919480">
              <a:lnSpc>
                <a:spcPct val="152800"/>
              </a:lnSpc>
              <a:spcBef>
                <a:spcPts val="359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background-color: #A4D0F2;  background-image: url('img/  etoile.png');</a:t>
            </a:r>
            <a:endParaRPr sz="18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spcBef>
                <a:spcPts val="144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background-repeat: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no-repeat;</a:t>
            </a:r>
            <a:endParaRPr sz="18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spcBef>
                <a:spcPts val="1335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background-position: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right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bottom;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5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168900" y="2400300"/>
            <a:ext cx="4883150" cy="27495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299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183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968500" y="6934200"/>
            <a:ext cx="613473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https://developer.microsoft.com/en-us/microsoft-edge/tools/vms/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628900" y="355600"/>
            <a:ext cx="4853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Et pour Internet Explorer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409428" y="1907712"/>
            <a:ext cx="5766524" cy="34262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5125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3600" y="1313154"/>
            <a:ext cx="8767445" cy="915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600"/>
              </a:lnSpc>
              <a:spcBef>
                <a:spcPts val="10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background-attachment: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valeur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très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peu utilisé, et permet de définir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l’image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fond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défile par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rapport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au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document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3400" y="24650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3600" y="2202179"/>
            <a:ext cx="8362950" cy="1486535"/>
          </a:xfrm>
          <a:prstGeom prst="rect">
            <a:avLst/>
          </a:prstGeom>
        </p:spPr>
        <p:txBody>
          <a:bodyPr vert="horz" wrap="square" lIns="0" tIns="1854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60"/>
              </a:spcBef>
            </a:pPr>
            <a:r>
              <a:rPr sz="22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 défaut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(et si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on le précise pas), la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</a:t>
            </a:r>
            <a:r>
              <a:rPr sz="2200" spc="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scroll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.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600"/>
              </a:lnSpc>
              <a:spcBef>
                <a:spcPts val="5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peut utiliser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background-attachment:fixed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veut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que l’image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reste visible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que 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contenu scroll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par-dessus.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33400" y="2985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857500" y="355600"/>
            <a:ext cx="4406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Background-attachment</a:t>
            </a:r>
            <a:endParaRPr sz="3000"/>
          </a:p>
        </p:txBody>
      </p:sp>
      <p:sp>
        <p:nvSpPr>
          <p:cNvPr id="8" name="object 8"/>
          <p:cNvSpPr/>
          <p:nvPr/>
        </p:nvSpPr>
        <p:spPr>
          <a:xfrm>
            <a:off x="647700" y="4191000"/>
            <a:ext cx="4394200" cy="2971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118100" y="4216400"/>
            <a:ext cx="4330700" cy="2946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130</a:t>
            </a:fld>
            <a:endParaRPr dirty="0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485900"/>
            <a:ext cx="4650105" cy="957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Quelques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jolis exemples en ligne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444500">
              <a:lnSpc>
                <a:spcPct val="100000"/>
              </a:lnSpc>
              <a:spcBef>
                <a:spcPts val="1820"/>
              </a:spcBef>
              <a:tabLst>
                <a:tab pos="761365" algn="l"/>
              </a:tabLst>
            </a:pPr>
            <a:r>
              <a:rPr sz="2475" baseline="3367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http://elefant-art.com/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57500" y="355600"/>
            <a:ext cx="4406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Background-attachment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4648200" y="2984500"/>
            <a:ext cx="5232400" cy="37338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131</a:t>
            </a:fld>
            <a:endParaRPr dirty="0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05200" y="203200"/>
            <a:ext cx="30695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45" dirty="0"/>
              <a:t>Tout </a:t>
            </a:r>
            <a:r>
              <a:rPr sz="2400" dirty="0"/>
              <a:t>dans une ligne</a:t>
            </a:r>
            <a:r>
              <a:rPr sz="2400" spc="-55" dirty="0"/>
              <a:t> </a:t>
            </a:r>
            <a:r>
              <a:rPr sz="2400" dirty="0"/>
              <a:t>!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8156575" cy="2628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Il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est possible 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combiner toutes ces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propriétés dans une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seule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même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ligne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propriete1 propriete2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propriete3;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background:#7AAAAF url("img/etoile.png") no-repeat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center</a:t>
            </a:r>
            <a:r>
              <a:rPr sz="1800" b="1" spc="-2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left;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782651" y="5030963"/>
            <a:ext cx="4771822" cy="3132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132</a:t>
            </a:fld>
            <a:endParaRPr dirty="0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152775" marR="5080" indent="-1918335">
              <a:lnSpc>
                <a:spcPts val="5000"/>
              </a:lnSpc>
              <a:spcBef>
                <a:spcPts val="500"/>
              </a:spcBef>
            </a:pPr>
            <a:r>
              <a:rPr spc="-5" dirty="0"/>
              <a:t>Dimensions, margin</a:t>
            </a:r>
            <a:r>
              <a:rPr spc="-95" dirty="0"/>
              <a:t> </a:t>
            </a:r>
            <a:r>
              <a:rPr spc="-5" dirty="0"/>
              <a:t>et  padding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133</a:t>
            </a:fld>
            <a:endParaRPr dirty="0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592310" cy="27432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93700" marR="5080" indent="-381000" algn="just">
              <a:lnSpc>
                <a:spcPct val="144100"/>
              </a:lnSpc>
              <a:spcBef>
                <a:spcPts val="150"/>
              </a:spcBef>
              <a:buChar char="•"/>
              <a:tabLst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Sans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altération CSS, les éléments de bloc prennent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largeur  de leur parent,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suivis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retour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ligne 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(body,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html, p, </a:t>
            </a:r>
            <a:r>
              <a:rPr sz="2400" spc="-50" dirty="0">
                <a:solidFill>
                  <a:srgbClr val="585858"/>
                </a:solidFill>
                <a:latin typeface="Arial"/>
                <a:cs typeface="Arial"/>
              </a:rPr>
              <a:t>div,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h1,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400">
              <a:latin typeface="Arial"/>
              <a:cs typeface="Arial"/>
            </a:endParaRPr>
          </a:p>
          <a:p>
            <a:pPr marL="393700" marR="213360" indent="-381000" algn="just">
              <a:lnSpc>
                <a:spcPct val="142300"/>
              </a:lnSpc>
              <a:spcBef>
                <a:spcPts val="700"/>
              </a:spcBef>
              <a:buChar char="•"/>
              <a:tabLst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inline prennent la largeur de 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 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suivis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retour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ligne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(span,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strong,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img,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134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92400" y="355600"/>
            <a:ext cx="47472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Petit </a:t>
            </a:r>
            <a:r>
              <a:rPr sz="3000" spc="-5" dirty="0">
                <a:solidFill>
                  <a:srgbClr val="585858"/>
                </a:solidFill>
              </a:rPr>
              <a:t>rappel </a:t>
            </a:r>
            <a:r>
              <a:rPr sz="3000" dirty="0">
                <a:solidFill>
                  <a:srgbClr val="585858"/>
                </a:solidFill>
              </a:rPr>
              <a:t>inline </a:t>
            </a:r>
            <a:r>
              <a:rPr sz="3000" spc="-5" dirty="0">
                <a:solidFill>
                  <a:srgbClr val="585858"/>
                </a:solidFill>
              </a:rPr>
              <a:t>et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block</a:t>
            </a:r>
            <a:endParaRPr sz="3000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66394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width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(largeur)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height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(hauteur)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applicables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 sur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éléments de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bloc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915225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auto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 parent),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valeur 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numérique en px,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%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em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.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body{ width:</a:t>
            </a:r>
            <a:r>
              <a:rPr sz="2400" spc="-2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800px;}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35000" y="355600"/>
            <a:ext cx="88607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Largeur </a:t>
            </a:r>
            <a:r>
              <a:rPr sz="3000" spc="-5" dirty="0">
                <a:solidFill>
                  <a:srgbClr val="585858"/>
                </a:solidFill>
              </a:rPr>
              <a:t>et </a:t>
            </a:r>
            <a:r>
              <a:rPr sz="3000" dirty="0">
                <a:solidFill>
                  <a:srgbClr val="585858"/>
                </a:solidFill>
              </a:rPr>
              <a:t>hauteur d'un </a:t>
            </a:r>
            <a:r>
              <a:rPr sz="3000" spc="-5" dirty="0">
                <a:solidFill>
                  <a:srgbClr val="585858"/>
                </a:solidFill>
              </a:rPr>
              <a:t>élément </a:t>
            </a:r>
            <a:r>
              <a:rPr sz="3000" dirty="0">
                <a:solidFill>
                  <a:srgbClr val="585858"/>
                </a:solidFill>
              </a:rPr>
              <a:t>: width </a:t>
            </a:r>
            <a:r>
              <a:rPr sz="3000" spc="-5" dirty="0">
                <a:solidFill>
                  <a:srgbClr val="585858"/>
                </a:solidFill>
              </a:rPr>
              <a:t>et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height</a:t>
            </a:r>
            <a:endParaRPr sz="3000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953500" cy="16129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 algn="just">
              <a:lnSpc>
                <a:spcPct val="144100"/>
              </a:lnSpc>
              <a:spcBef>
                <a:spcPts val="15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utiliser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déterminer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tailles maximums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minimums (ne fonctionne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sous IE6) 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min-width,</a:t>
            </a:r>
            <a:r>
              <a:rPr sz="2400" spc="-10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min-height,  max-width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max-height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325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8688" y="3149600"/>
            <a:ext cx="9189085" cy="211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400" spc="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numériques</a:t>
            </a:r>
            <a:endParaRPr sz="2400">
              <a:latin typeface="Arial"/>
              <a:cs typeface="Arial"/>
            </a:endParaRPr>
          </a:p>
          <a:p>
            <a:pPr marL="114300">
              <a:lnSpc>
                <a:spcPct val="100000"/>
              </a:lnSpc>
              <a:spcBef>
                <a:spcPts val="18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Permet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exemple de gérer un débordement d’image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14300" marR="5080" indent="-102235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img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{ max-width: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100%;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images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limitées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leur  parent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064000" y="355600"/>
            <a:ext cx="1994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Max </a:t>
            </a:r>
            <a:r>
              <a:rPr sz="3000" spc="-5" dirty="0">
                <a:solidFill>
                  <a:srgbClr val="585858"/>
                </a:solidFill>
              </a:rPr>
              <a:t>et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min</a:t>
            </a:r>
            <a:endParaRPr sz="3000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572260"/>
            <a:ext cx="80645" cy="13525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700" spc="24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7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3600" y="1485900"/>
            <a:ext cx="804545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existe deux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types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marges :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intérieure appelée </a:t>
            </a:r>
            <a:r>
              <a:rPr sz="1600" dirty="0">
                <a:solidFill>
                  <a:srgbClr val="418DD3"/>
                </a:solidFill>
                <a:latin typeface="Arial"/>
                <a:cs typeface="Arial"/>
              </a:rPr>
              <a:t>padding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et extérieure appelée</a:t>
            </a:r>
            <a:r>
              <a:rPr sz="1600" spc="-4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418DD3"/>
                </a:solidFill>
                <a:latin typeface="Arial"/>
                <a:cs typeface="Arial"/>
              </a:rPr>
              <a:t>margin</a:t>
            </a:r>
            <a:endParaRPr sz="16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381500" y="355600"/>
            <a:ext cx="135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Marges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1206500" y="2057400"/>
            <a:ext cx="7505700" cy="4292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333500" y="6565900"/>
            <a:ext cx="734377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666666"/>
                </a:solidFill>
                <a:latin typeface="Arial"/>
                <a:cs typeface="Arial"/>
              </a:rPr>
              <a:t>(s'il y a </a:t>
            </a:r>
            <a:r>
              <a:rPr sz="1600" spc="-5" dirty="0">
                <a:solidFill>
                  <a:srgbClr val="666666"/>
                </a:solidFill>
                <a:latin typeface="Arial"/>
                <a:cs typeface="Arial"/>
              </a:rPr>
              <a:t>une bordure elle est elle aussi ajoutée </a:t>
            </a:r>
            <a:r>
              <a:rPr sz="1600" dirty="0">
                <a:solidFill>
                  <a:srgbClr val="666666"/>
                </a:solidFill>
                <a:latin typeface="Arial"/>
                <a:cs typeface="Arial"/>
              </a:rPr>
              <a:t>à </a:t>
            </a:r>
            <a:r>
              <a:rPr sz="1600" spc="-5" dirty="0">
                <a:solidFill>
                  <a:srgbClr val="666666"/>
                </a:solidFill>
                <a:latin typeface="Arial"/>
                <a:cs typeface="Arial"/>
              </a:rPr>
              <a:t>la largeur effective des</a:t>
            </a:r>
            <a:r>
              <a:rPr sz="1600" spc="-5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666666"/>
                </a:solidFill>
                <a:latin typeface="Arial"/>
                <a:cs typeface="Arial"/>
              </a:rPr>
              <a:t>éléments)</a:t>
            </a:r>
            <a:endParaRPr sz="16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137</a:t>
            </a:fld>
            <a:endParaRPr dirty="0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91603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margin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détermine l’espace entre le bord de l’élément,  et l’élément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suivant.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8495665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margin: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aux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cotés</a:t>
            </a:r>
            <a:endParaRPr sz="2400">
              <a:latin typeface="Arial"/>
              <a:cs typeface="Arial"/>
            </a:endParaRPr>
          </a:p>
          <a:p>
            <a:pPr marL="12700" marR="248920">
              <a:lnSpc>
                <a:spcPct val="145800"/>
              </a:lnSpc>
              <a:spcBef>
                <a:spcPts val="500"/>
              </a:spcBef>
            </a:pP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auto,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unité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mesure,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positive ou  négative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14600" y="355600"/>
            <a:ext cx="5085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Marge </a:t>
            </a:r>
            <a:r>
              <a:rPr sz="3000" spc="-5" dirty="0">
                <a:solidFill>
                  <a:srgbClr val="585858"/>
                </a:solidFill>
              </a:rPr>
              <a:t>extérieure </a:t>
            </a:r>
            <a:r>
              <a:rPr sz="3000" dirty="0">
                <a:solidFill>
                  <a:srgbClr val="585858"/>
                </a:solidFill>
              </a:rPr>
              <a:t>« </a:t>
            </a:r>
            <a:r>
              <a:rPr sz="3000" spc="-5" dirty="0">
                <a:solidFill>
                  <a:srgbClr val="585858"/>
                </a:solidFill>
              </a:rPr>
              <a:t>margin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»</a:t>
            </a:r>
            <a:endParaRPr sz="3000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58851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la décomposer individuellement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4700" y="26987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4700" y="32575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38036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4700" y="2082800"/>
            <a:ext cx="5311775" cy="2037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2475" baseline="3367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margin-top 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extérieure</a:t>
            </a:r>
            <a:r>
              <a:rPr sz="22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haute</a:t>
            </a:r>
            <a:endParaRPr sz="2200">
              <a:latin typeface="Arial"/>
              <a:cs typeface="Arial"/>
            </a:endParaRPr>
          </a:p>
          <a:p>
            <a:pPr marL="330200" marR="5080">
              <a:lnSpc>
                <a:spcPct val="166700"/>
              </a:lnSpc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margin-right 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extérieure droite 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margin-bottom 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extérieure</a:t>
            </a:r>
            <a:r>
              <a:rPr sz="2200" spc="-10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basse 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margin-left 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extérieure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gauche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2900" y="44221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60400" y="4150359"/>
            <a:ext cx="866584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Ou rassembler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 valeurs 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margin: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10px 5px 8px 15px;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(dans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l’ordre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haut, droite, bas,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gauche)</a:t>
            </a:r>
            <a:endParaRPr sz="24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2514600" y="355600"/>
            <a:ext cx="5085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Marge </a:t>
            </a:r>
            <a:r>
              <a:rPr sz="3000" spc="-5" dirty="0">
                <a:solidFill>
                  <a:srgbClr val="585858"/>
                </a:solidFill>
              </a:rPr>
              <a:t>extérieure </a:t>
            </a:r>
            <a:r>
              <a:rPr sz="3000" dirty="0">
                <a:solidFill>
                  <a:srgbClr val="585858"/>
                </a:solidFill>
              </a:rPr>
              <a:t>« </a:t>
            </a:r>
            <a:r>
              <a:rPr sz="3000" spc="-5" dirty="0">
                <a:solidFill>
                  <a:srgbClr val="585858"/>
                </a:solidFill>
              </a:rPr>
              <a:t>margin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»</a:t>
            </a:r>
            <a:endParaRPr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184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71600" y="355600"/>
            <a:ext cx="73837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Console </a:t>
            </a:r>
            <a:r>
              <a:rPr sz="3000" dirty="0">
                <a:solidFill>
                  <a:srgbClr val="585858"/>
                </a:solidFill>
              </a:rPr>
              <a:t>de debug : </a:t>
            </a:r>
            <a:r>
              <a:rPr sz="3000" spc="-5" dirty="0">
                <a:solidFill>
                  <a:srgbClr val="585858"/>
                </a:solidFill>
              </a:rPr>
              <a:t>clic </a:t>
            </a:r>
            <a:r>
              <a:rPr sz="3000" dirty="0">
                <a:solidFill>
                  <a:srgbClr val="585858"/>
                </a:solidFill>
              </a:rPr>
              <a:t>droit +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inspecter</a:t>
            </a:r>
            <a:endParaRPr sz="3000"/>
          </a:p>
        </p:txBody>
      </p:sp>
      <p:grpSp>
        <p:nvGrpSpPr>
          <p:cNvPr id="5" name="object 5"/>
          <p:cNvGrpSpPr/>
          <p:nvPr/>
        </p:nvGrpSpPr>
        <p:grpSpPr>
          <a:xfrm>
            <a:off x="0" y="1117600"/>
            <a:ext cx="10071100" cy="6438900"/>
            <a:chOff x="0" y="1117600"/>
            <a:chExt cx="10071100" cy="6438900"/>
          </a:xfrm>
        </p:grpSpPr>
        <p:sp>
          <p:nvSpPr>
            <p:cNvPr id="6" name="object 6"/>
            <p:cNvSpPr/>
            <p:nvPr/>
          </p:nvSpPr>
          <p:spPr>
            <a:xfrm>
              <a:off x="0" y="1117600"/>
              <a:ext cx="10071100" cy="35306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4254500"/>
              <a:ext cx="10071100" cy="33020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292100"/>
            <a:ext cx="2576195" cy="65087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>
              <a:lnSpc>
                <a:spcPts val="2400"/>
              </a:lnSpc>
              <a:spcBef>
                <a:spcPts val="280"/>
              </a:spcBef>
            </a:pPr>
            <a:r>
              <a:rPr sz="2100" spc="-5" dirty="0"/>
              <a:t>Ajouter </a:t>
            </a:r>
            <a:r>
              <a:rPr sz="2100" dirty="0"/>
              <a:t>une </a:t>
            </a:r>
            <a:r>
              <a:rPr sz="2100" spc="-5" dirty="0"/>
              <a:t>marge  sous </a:t>
            </a:r>
            <a:r>
              <a:rPr sz="2100" dirty="0"/>
              <a:t>un</a:t>
            </a:r>
            <a:r>
              <a:rPr sz="2100" spc="-90" dirty="0"/>
              <a:t> </a:t>
            </a:r>
            <a:r>
              <a:rPr sz="2100" dirty="0"/>
              <a:t>paragraphe</a:t>
            </a:r>
            <a:endParaRPr sz="2100"/>
          </a:p>
        </p:txBody>
      </p:sp>
      <p:sp>
        <p:nvSpPr>
          <p:cNvPr id="4" name="object 4"/>
          <p:cNvSpPr txBox="1"/>
          <p:nvPr/>
        </p:nvSpPr>
        <p:spPr>
          <a:xfrm>
            <a:off x="228600" y="3543300"/>
            <a:ext cx="250063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margin-bottom:</a:t>
            </a:r>
            <a:r>
              <a:rPr sz="1800" b="1" spc="-7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30px;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533900" y="4203700"/>
            <a:ext cx="4603271" cy="2171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33900" y="1117600"/>
            <a:ext cx="4737100" cy="1993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637413" y="3263607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140</a:t>
            </a:fld>
            <a:endParaRPr dirty="0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241300"/>
            <a:ext cx="2717800" cy="74739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800"/>
              </a:lnSpc>
              <a:spcBef>
                <a:spcPts val="260"/>
              </a:spcBef>
            </a:pPr>
            <a:r>
              <a:rPr sz="2400" spc="-5" dirty="0"/>
              <a:t>Ajouter </a:t>
            </a:r>
            <a:r>
              <a:rPr sz="2400" dirty="0"/>
              <a:t>une</a:t>
            </a:r>
            <a:r>
              <a:rPr sz="2400" spc="-95" dirty="0"/>
              <a:t> </a:t>
            </a:r>
            <a:r>
              <a:rPr sz="2400" spc="-5" dirty="0"/>
              <a:t>marge  sous </a:t>
            </a:r>
            <a:r>
              <a:rPr sz="2400" dirty="0"/>
              <a:t>un</a:t>
            </a:r>
            <a:r>
              <a:rPr sz="2400" spc="-20" dirty="0"/>
              <a:t> </a:t>
            </a:r>
            <a:r>
              <a:rPr sz="2400" dirty="0"/>
              <a:t>titre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2489200"/>
            <a:ext cx="2770505" cy="329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margin: 50px</a:t>
            </a:r>
            <a:r>
              <a:rPr sz="1800" b="1" spc="-2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marL="12700" marR="5080">
              <a:lnSpc>
                <a:spcPct val="145100"/>
              </a:lnSpc>
              <a:spcBef>
                <a:spcPts val="1665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Ici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50px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correspondent à</a:t>
            </a:r>
            <a:r>
              <a:rPr sz="1800" spc="-10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la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haute et basse et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0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aux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marges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gauches et  droites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4330700" y="1257300"/>
            <a:ext cx="4838700" cy="2456180"/>
            <a:chOff x="4330700" y="1257300"/>
            <a:chExt cx="4838700" cy="2456180"/>
          </a:xfrm>
        </p:grpSpPr>
        <p:sp>
          <p:nvSpPr>
            <p:cNvPr id="6" name="object 6"/>
            <p:cNvSpPr/>
            <p:nvPr/>
          </p:nvSpPr>
          <p:spPr>
            <a:xfrm>
              <a:off x="6497383" y="3052952"/>
              <a:ext cx="360045" cy="660400"/>
            </a:xfrm>
            <a:custGeom>
              <a:avLst/>
              <a:gdLst/>
              <a:ahLst/>
              <a:cxnLst/>
              <a:rect l="l" t="t" r="r" b="b"/>
              <a:pathLst>
                <a:path w="360045" h="660400">
                  <a:moveTo>
                    <a:pt x="270027" y="0"/>
                  </a:moveTo>
                  <a:lnTo>
                    <a:pt x="90004" y="0"/>
                  </a:lnTo>
                  <a:lnTo>
                    <a:pt x="90004" y="480225"/>
                  </a:lnTo>
                  <a:lnTo>
                    <a:pt x="0" y="480225"/>
                  </a:lnTo>
                  <a:lnTo>
                    <a:pt x="180022" y="660247"/>
                  </a:lnTo>
                  <a:lnTo>
                    <a:pt x="360045" y="480225"/>
                  </a:lnTo>
                  <a:lnTo>
                    <a:pt x="270027" y="480225"/>
                  </a:lnTo>
                  <a:lnTo>
                    <a:pt x="270027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330700" y="1257300"/>
              <a:ext cx="4838700" cy="19558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4318000" y="4000500"/>
            <a:ext cx="4639105" cy="23863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141</a:t>
            </a:fld>
            <a:endParaRPr dirty="0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30400" y="203200"/>
            <a:ext cx="62090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Centrer </a:t>
            </a:r>
            <a:r>
              <a:rPr sz="2400" dirty="0"/>
              <a:t>horizontalement à l’aide de</a:t>
            </a:r>
            <a:r>
              <a:rPr sz="2400" spc="-100" dirty="0"/>
              <a:t> </a:t>
            </a:r>
            <a:r>
              <a:rPr sz="2400" spc="-5" dirty="0"/>
              <a:t>margin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078604" cy="1993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centrer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 élément 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type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bloc  horizontalement dans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son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parent il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faut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lui donner une largeur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(width),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et  appliquer une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auto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gauche et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à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droite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095"/>
            <a:ext cx="1908810" cy="14814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520700" marR="5080">
              <a:lnSpc>
                <a:spcPct val="155600"/>
              </a:lnSpc>
              <a:spcBef>
                <a:spcPts val="340"/>
              </a:spcBef>
            </a:pPr>
            <a:r>
              <a:rPr sz="1500" b="1" dirty="0">
                <a:solidFill>
                  <a:srgbClr val="FFAF00"/>
                </a:solidFill>
                <a:latin typeface="Arial"/>
                <a:cs typeface="Arial"/>
              </a:rPr>
              <a:t>width: </a:t>
            </a:r>
            <a:r>
              <a:rPr sz="1500" b="1" spc="-5" dirty="0">
                <a:solidFill>
                  <a:srgbClr val="FFAF00"/>
                </a:solidFill>
                <a:latin typeface="Arial"/>
                <a:cs typeface="Arial"/>
              </a:rPr>
              <a:t>800px;  margin: </a:t>
            </a:r>
            <a:r>
              <a:rPr sz="1500" b="1" dirty="0">
                <a:solidFill>
                  <a:srgbClr val="FFAF00"/>
                </a:solidFill>
                <a:latin typeface="Arial"/>
                <a:cs typeface="Arial"/>
              </a:rPr>
              <a:t>0</a:t>
            </a:r>
            <a:r>
              <a:rPr sz="15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AF00"/>
                </a:solidFill>
                <a:latin typeface="Arial"/>
                <a:cs typeface="Arial"/>
              </a:rPr>
              <a:t>auto;</a:t>
            </a:r>
            <a:endParaRPr sz="1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11300" y="3924300"/>
            <a:ext cx="7061200" cy="2552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142</a:t>
            </a:fld>
            <a:endParaRPr dirty="0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774430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défaut,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margin top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bottom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inline ne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fonctionnera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(puisqu’il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dans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page).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left ou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right fonctionnera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contre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143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768600" y="355600"/>
            <a:ext cx="4577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Margin </a:t>
            </a:r>
            <a:r>
              <a:rPr sz="3000" spc="-5" dirty="0">
                <a:solidFill>
                  <a:srgbClr val="585858"/>
                </a:solidFill>
              </a:rPr>
              <a:t>et éléments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inline</a:t>
            </a:r>
            <a:endParaRPr sz="3000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9400" y="1844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09600" y="1572260"/>
            <a:ext cx="864806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padding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détermine un espacement entre le bord de  la boite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79400" y="2974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9600" y="2870200"/>
            <a:ext cx="873315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padding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aux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côtés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en unité de</a:t>
            </a:r>
            <a:r>
              <a:rPr sz="2400" spc="1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mesure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79400" y="3571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108200" y="355600"/>
            <a:ext cx="591312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Padding : la </a:t>
            </a:r>
            <a:r>
              <a:rPr sz="3000" spc="-5" dirty="0">
                <a:solidFill>
                  <a:srgbClr val="585858"/>
                </a:solidFill>
              </a:rPr>
              <a:t>marge </a:t>
            </a:r>
            <a:r>
              <a:rPr sz="3000" dirty="0">
                <a:solidFill>
                  <a:srgbClr val="585858"/>
                </a:solidFill>
              </a:rPr>
              <a:t>« intérieure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»</a:t>
            </a:r>
            <a:endParaRPr sz="3000"/>
          </a:p>
        </p:txBody>
      </p:sp>
      <p:sp>
        <p:nvSpPr>
          <p:cNvPr id="8" name="object 8"/>
          <p:cNvSpPr/>
          <p:nvPr/>
        </p:nvSpPr>
        <p:spPr>
          <a:xfrm>
            <a:off x="2298700" y="5080000"/>
            <a:ext cx="5791200" cy="1854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144</a:t>
            </a:fld>
            <a:endParaRPr dirty="0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9400" y="1844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09600" y="1739900"/>
            <a:ext cx="58851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la décomposer individuellement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11200" y="29527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1200" y="35115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11200" y="40703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11200" y="2349500"/>
            <a:ext cx="5387340" cy="20243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2265" algn="l"/>
              </a:tabLst>
            </a:pPr>
            <a:r>
              <a:rPr sz="2475" baseline="6734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padding-top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intérieure</a:t>
            </a:r>
            <a:r>
              <a:rPr sz="22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haute</a:t>
            </a:r>
            <a:endParaRPr sz="2200">
              <a:latin typeface="Arial"/>
              <a:cs typeface="Arial"/>
            </a:endParaRPr>
          </a:p>
          <a:p>
            <a:pPr marL="342900" marR="5080">
              <a:lnSpc>
                <a:spcPts val="4400"/>
              </a:lnSpc>
              <a:spcBef>
                <a:spcPts val="34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padding-right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intérieure droite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padding-bottom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intérieure basse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padding-left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intérieure</a:t>
            </a:r>
            <a:r>
              <a:rPr sz="22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gauche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79400" y="46761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9600" y="4404359"/>
            <a:ext cx="79705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Ou rassembler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 valeurs 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padding: 10px 5px 8px 15px;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(dans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l’ordre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haut, droite, bas,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gauche)</a:t>
            </a:r>
            <a:endParaRPr sz="24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2108200" y="355600"/>
            <a:ext cx="591312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Padding : la </a:t>
            </a:r>
            <a:r>
              <a:rPr sz="3000" spc="-5" dirty="0">
                <a:solidFill>
                  <a:srgbClr val="585858"/>
                </a:solidFill>
              </a:rPr>
              <a:t>marge </a:t>
            </a:r>
            <a:r>
              <a:rPr sz="3000" dirty="0">
                <a:solidFill>
                  <a:srgbClr val="585858"/>
                </a:solidFill>
              </a:rPr>
              <a:t>« intérieure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»</a:t>
            </a:r>
            <a:endParaRPr sz="300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3275787"/>
                </a:moveTo>
                <a:lnTo>
                  <a:pt x="10071100" y="3275787"/>
                </a:lnTo>
                <a:lnTo>
                  <a:pt x="10071100" y="0"/>
                </a:lnTo>
                <a:lnTo>
                  <a:pt x="0" y="0"/>
                </a:lnTo>
                <a:lnTo>
                  <a:pt x="0" y="3275787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7000" y="7261324"/>
            <a:ext cx="169545" cy="113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5"/>
              </a:lnSpc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316</a:t>
            </a:r>
            <a:endParaRPr sz="8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275787"/>
            <a:ext cx="10071100" cy="4281170"/>
            <a:chOff x="0" y="3275787"/>
            <a:chExt cx="10071100" cy="4281170"/>
          </a:xfrm>
        </p:grpSpPr>
        <p:sp>
          <p:nvSpPr>
            <p:cNvPr id="5" name="object 5"/>
            <p:cNvSpPr/>
            <p:nvPr/>
          </p:nvSpPr>
          <p:spPr>
            <a:xfrm>
              <a:off x="0" y="3275787"/>
              <a:ext cx="10071100" cy="4281170"/>
            </a:xfrm>
            <a:custGeom>
              <a:avLst/>
              <a:gdLst/>
              <a:ahLst/>
              <a:cxnLst/>
              <a:rect l="l" t="t" r="r" b="b"/>
              <a:pathLst>
                <a:path w="10071100" h="4281170">
                  <a:moveTo>
                    <a:pt x="0" y="0"/>
                  </a:moveTo>
                  <a:lnTo>
                    <a:pt x="10071100" y="0"/>
                  </a:lnTo>
                  <a:lnTo>
                    <a:pt x="10071100" y="4280712"/>
                  </a:lnTo>
                  <a:lnTo>
                    <a:pt x="0" y="42807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F9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08000" y="5435600"/>
              <a:ext cx="9055100" cy="20066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08000" y="3429000"/>
              <a:ext cx="9055100" cy="18669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984530" y="5075974"/>
              <a:ext cx="360045" cy="660400"/>
            </a:xfrm>
            <a:custGeom>
              <a:avLst/>
              <a:gdLst/>
              <a:ahLst/>
              <a:cxnLst/>
              <a:rect l="l" t="t" r="r" b="b"/>
              <a:pathLst>
                <a:path w="360045" h="660400">
                  <a:moveTo>
                    <a:pt x="270027" y="0"/>
                  </a:moveTo>
                  <a:lnTo>
                    <a:pt x="90004" y="0"/>
                  </a:lnTo>
                  <a:lnTo>
                    <a:pt x="90004" y="480225"/>
                  </a:lnTo>
                  <a:lnTo>
                    <a:pt x="0" y="480225"/>
                  </a:lnTo>
                  <a:lnTo>
                    <a:pt x="180022" y="660247"/>
                  </a:lnTo>
                  <a:lnTo>
                    <a:pt x="360045" y="480225"/>
                  </a:lnTo>
                  <a:lnTo>
                    <a:pt x="270027" y="480225"/>
                  </a:lnTo>
                  <a:lnTo>
                    <a:pt x="270027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009900" y="203200"/>
            <a:ext cx="40728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Ajouter </a:t>
            </a:r>
            <a:r>
              <a:rPr sz="2400" dirty="0"/>
              <a:t>du padding </a:t>
            </a:r>
            <a:r>
              <a:rPr sz="2400" spc="-5" dirty="0"/>
              <a:t>au</a:t>
            </a:r>
            <a:r>
              <a:rPr sz="2400" spc="-95" dirty="0"/>
              <a:t> </a:t>
            </a:r>
            <a:r>
              <a:rPr sz="2400" dirty="0"/>
              <a:t>body</a:t>
            </a:r>
            <a:endParaRPr sz="2400"/>
          </a:p>
        </p:txBody>
      </p:sp>
      <p:sp>
        <p:nvSpPr>
          <p:cNvPr id="10" name="object 10"/>
          <p:cNvSpPr txBox="1"/>
          <p:nvPr/>
        </p:nvSpPr>
        <p:spPr>
          <a:xfrm>
            <a:off x="470001" y="939901"/>
            <a:ext cx="314198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padding: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10px</a:t>
            </a:r>
            <a:r>
              <a:rPr sz="24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15px;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317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160401"/>
            <a:ext cx="2901950" cy="920115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2700" marR="5080">
              <a:lnSpc>
                <a:spcPts val="2300"/>
              </a:lnSpc>
              <a:spcBef>
                <a:spcPts val="295"/>
              </a:spcBef>
            </a:pPr>
            <a:r>
              <a:rPr sz="2000" spc="10" dirty="0"/>
              <a:t>Ajouter </a:t>
            </a:r>
            <a:r>
              <a:rPr sz="2000" spc="20" dirty="0"/>
              <a:t>du padding à  un </a:t>
            </a:r>
            <a:r>
              <a:rPr sz="2000" spc="10" dirty="0"/>
              <a:t>titre </a:t>
            </a:r>
            <a:r>
              <a:rPr sz="2000" spc="20" dirty="0"/>
              <a:t>pour </a:t>
            </a:r>
            <a:r>
              <a:rPr sz="2000" spc="15" dirty="0"/>
              <a:t>décoller</a:t>
            </a:r>
            <a:r>
              <a:rPr sz="2000" spc="-60" dirty="0"/>
              <a:t> </a:t>
            </a:r>
            <a:r>
              <a:rPr sz="2000" spc="15" dirty="0"/>
              <a:t>la  bordure</a:t>
            </a:r>
            <a:endParaRPr sz="2000"/>
          </a:p>
        </p:txBody>
      </p:sp>
      <p:sp>
        <p:nvSpPr>
          <p:cNvPr id="6" name="object 6"/>
          <p:cNvSpPr txBox="1"/>
          <p:nvPr/>
        </p:nvSpPr>
        <p:spPr>
          <a:xfrm>
            <a:off x="228600" y="3340100"/>
            <a:ext cx="2553970" cy="1595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2700" marR="5080" indent="127000">
              <a:lnSpc>
                <a:spcPct val="143500"/>
              </a:lnSpc>
              <a:spcBef>
                <a:spcPts val="50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padding-bottom:</a:t>
            </a:r>
            <a:r>
              <a:rPr sz="18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10px  15px;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584962" y="3111741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470400" y="4953000"/>
            <a:ext cx="4737100" cy="584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521200" y="1955800"/>
            <a:ext cx="4597400" cy="330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70200" y="203200"/>
            <a:ext cx="43440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Padding </a:t>
            </a:r>
            <a:r>
              <a:rPr sz="2400" spc="-5" dirty="0"/>
              <a:t>sur élément en</a:t>
            </a:r>
            <a:r>
              <a:rPr sz="2400" spc="-90" dirty="0"/>
              <a:t> </a:t>
            </a:r>
            <a:r>
              <a:rPr sz="2400" dirty="0"/>
              <a:t>inline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833170"/>
            <a:ext cx="3900804" cy="1651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Ajouter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du padding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des éléments  inline permet 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« changer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leur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taille »  sans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passer par un width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/</a:t>
            </a:r>
            <a:r>
              <a:rPr sz="1800" spc="-3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height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(attention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aux</a:t>
            </a:r>
            <a:r>
              <a:rPr sz="1800" spc="-2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débordements)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549" y="914095"/>
            <a:ext cx="2235835" cy="165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padding: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5px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agrandir le</a:t>
            </a:r>
            <a:r>
              <a:rPr sz="1800" spc="-5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lien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857500" y="4787900"/>
            <a:ext cx="4381500" cy="63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914582" y="4029787"/>
            <a:ext cx="4387917" cy="3644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806700" y="5813425"/>
            <a:ext cx="3746500" cy="60007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148</a:t>
            </a:fld>
            <a:endParaRPr dirty="0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66800" y="203200"/>
            <a:ext cx="795400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Retirer </a:t>
            </a:r>
            <a:r>
              <a:rPr sz="2400" dirty="0"/>
              <a:t>les </a:t>
            </a:r>
            <a:r>
              <a:rPr sz="2400" spc="-5" dirty="0"/>
              <a:t>marges et </a:t>
            </a:r>
            <a:r>
              <a:rPr sz="2400" dirty="0"/>
              <a:t>padding par défaut du</a:t>
            </a:r>
            <a:r>
              <a:rPr sz="2400" spc="-85" dirty="0"/>
              <a:t> </a:t>
            </a:r>
            <a:r>
              <a:rPr sz="2400" dirty="0"/>
              <a:t>navigateur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3874770" cy="160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Par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défaut, le navigateur applique des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marges (comme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par exemple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 listes).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retirer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on peut écrire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margin:0;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12573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ul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margin: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39700" y="4165600"/>
            <a:ext cx="9931400" cy="1676400"/>
            <a:chOff x="139700" y="4165600"/>
            <a:chExt cx="9931400" cy="1676400"/>
          </a:xfrm>
        </p:grpSpPr>
        <p:sp>
          <p:nvSpPr>
            <p:cNvPr id="7" name="object 7"/>
            <p:cNvSpPr/>
            <p:nvPr/>
          </p:nvSpPr>
          <p:spPr>
            <a:xfrm>
              <a:off x="139700" y="4165600"/>
              <a:ext cx="4876800" cy="16764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207000" y="4318000"/>
              <a:ext cx="4864100" cy="12700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677664" y="4775123"/>
              <a:ext cx="936625" cy="457200"/>
            </a:xfrm>
            <a:custGeom>
              <a:avLst/>
              <a:gdLst/>
              <a:ahLst/>
              <a:cxnLst/>
              <a:rect l="l" t="t" r="r" b="b"/>
              <a:pathLst>
                <a:path w="936625" h="457200">
                  <a:moveTo>
                    <a:pt x="707758" y="0"/>
                  </a:moveTo>
                  <a:lnTo>
                    <a:pt x="707758" y="114185"/>
                  </a:lnTo>
                  <a:lnTo>
                    <a:pt x="0" y="114185"/>
                  </a:lnTo>
                  <a:lnTo>
                    <a:pt x="0" y="342531"/>
                  </a:lnTo>
                  <a:lnTo>
                    <a:pt x="707758" y="342531"/>
                  </a:lnTo>
                  <a:lnTo>
                    <a:pt x="707758" y="456704"/>
                  </a:lnTo>
                  <a:lnTo>
                    <a:pt x="936104" y="228358"/>
                  </a:lnTo>
                  <a:lnTo>
                    <a:pt x="707758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149</a:t>
            </a:fld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760666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Outils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développement intégrés avec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touche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F12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(toolbardepuis IE6,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inclus depuis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IE8)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28900" y="355600"/>
            <a:ext cx="4853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Et pour Internet Explorer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2425700" y="2971800"/>
            <a:ext cx="5232400" cy="3987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</a:t>
            </a:fld>
            <a:endParaRPr dirty="0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66800" y="203200"/>
            <a:ext cx="795400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Retirer </a:t>
            </a:r>
            <a:r>
              <a:rPr sz="2400" dirty="0"/>
              <a:t>les </a:t>
            </a:r>
            <a:r>
              <a:rPr sz="2400" spc="-5" dirty="0"/>
              <a:t>marges et </a:t>
            </a:r>
            <a:r>
              <a:rPr sz="2400" dirty="0"/>
              <a:t>padding par défaut du</a:t>
            </a:r>
            <a:r>
              <a:rPr sz="2400" spc="-85" dirty="0"/>
              <a:t> </a:t>
            </a:r>
            <a:r>
              <a:rPr sz="2400" dirty="0"/>
              <a:t>navigateur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103370" cy="160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Par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défaut, le navigateur applique aussi  du padding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(comme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par exemple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 listes).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retirer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on peut écrire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padding:0;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1384935" cy="165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ul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margin:</a:t>
            </a:r>
            <a:r>
              <a:rPr sz="1800" b="1" spc="-3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padding: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39700" y="4165600"/>
            <a:ext cx="9906000" cy="1676400"/>
            <a:chOff x="139700" y="4165600"/>
            <a:chExt cx="9906000" cy="1676400"/>
          </a:xfrm>
        </p:grpSpPr>
        <p:sp>
          <p:nvSpPr>
            <p:cNvPr id="7" name="object 7"/>
            <p:cNvSpPr/>
            <p:nvPr/>
          </p:nvSpPr>
          <p:spPr>
            <a:xfrm>
              <a:off x="139700" y="4165600"/>
              <a:ext cx="4876800" cy="16764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168900" y="4445000"/>
              <a:ext cx="4876800" cy="12700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209567" y="4775123"/>
              <a:ext cx="936625" cy="457200"/>
            </a:xfrm>
            <a:custGeom>
              <a:avLst/>
              <a:gdLst/>
              <a:ahLst/>
              <a:cxnLst/>
              <a:rect l="l" t="t" r="r" b="b"/>
              <a:pathLst>
                <a:path w="936625" h="457200">
                  <a:moveTo>
                    <a:pt x="707745" y="0"/>
                  </a:moveTo>
                  <a:lnTo>
                    <a:pt x="707745" y="114185"/>
                  </a:lnTo>
                  <a:lnTo>
                    <a:pt x="0" y="114185"/>
                  </a:lnTo>
                  <a:lnTo>
                    <a:pt x="0" y="342531"/>
                  </a:lnTo>
                  <a:lnTo>
                    <a:pt x="707745" y="342531"/>
                  </a:lnTo>
                  <a:lnTo>
                    <a:pt x="707745" y="456704"/>
                  </a:lnTo>
                  <a:lnTo>
                    <a:pt x="936091" y="228358"/>
                  </a:lnTo>
                  <a:lnTo>
                    <a:pt x="707745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150</a:t>
            </a:fld>
            <a:endParaRPr dirty="0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74698" y="2969260"/>
            <a:ext cx="6931659" cy="1625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5080" algn="ctr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Attention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padding entre 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compte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dans la  dimension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affichée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l’élément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s’ajoute à sa  valeur 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width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(tout comme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</a:t>
            </a:r>
            <a:r>
              <a:rPr sz="24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bordure)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257300" y="355600"/>
            <a:ext cx="760603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Padding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et calcul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de dimension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d’élément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93900" y="203200"/>
            <a:ext cx="60902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Padding </a:t>
            </a:r>
            <a:r>
              <a:rPr sz="2400" spc="-5" dirty="0"/>
              <a:t>et calcul </a:t>
            </a:r>
            <a:r>
              <a:rPr sz="2400" dirty="0"/>
              <a:t>de dimension</a:t>
            </a:r>
            <a:r>
              <a:rPr sz="2400" spc="-90" dirty="0"/>
              <a:t> </a:t>
            </a:r>
            <a:r>
              <a:rPr sz="2400" dirty="0"/>
              <a:t>d’élément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2211070" cy="1595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 marR="5080">
              <a:lnSpc>
                <a:spcPct val="143500"/>
              </a:lnSpc>
              <a:spcBef>
                <a:spcPts val="4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width: 800px;  padding: 10px</a:t>
            </a:r>
            <a:r>
              <a:rPr sz="18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15px;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549" y="794994"/>
            <a:ext cx="253365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spc="-30" dirty="0">
                <a:solidFill>
                  <a:srgbClr val="FAF9F9"/>
                </a:solidFill>
                <a:latin typeface="Arial"/>
                <a:cs typeface="Arial"/>
              </a:rPr>
              <a:t>Valeur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affichée de body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 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800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+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15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+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15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=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830px</a:t>
            </a:r>
            <a:r>
              <a:rPr sz="1800" spc="-7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!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225800"/>
            <a:ext cx="9842500" cy="4191000"/>
            <a:chOff x="0" y="3225800"/>
            <a:chExt cx="9842500" cy="4191000"/>
          </a:xfrm>
        </p:grpSpPr>
        <p:sp>
          <p:nvSpPr>
            <p:cNvPr id="6" name="object 6"/>
            <p:cNvSpPr/>
            <p:nvPr/>
          </p:nvSpPr>
          <p:spPr>
            <a:xfrm>
              <a:off x="0" y="3225800"/>
              <a:ext cx="9842500" cy="26797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769100" y="4533900"/>
              <a:ext cx="3073400" cy="28829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152</a:t>
            </a:fld>
            <a:endParaRPr dirty="0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153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30200" marR="5080">
              <a:lnSpc>
                <a:spcPct val="144100"/>
              </a:lnSpc>
              <a:spcBef>
                <a:spcPts val="150"/>
              </a:spcBef>
            </a:pPr>
            <a:r>
              <a:rPr dirty="0">
                <a:solidFill>
                  <a:srgbClr val="585858"/>
                </a:solidFill>
              </a:rPr>
              <a:t>Pour faire </a:t>
            </a:r>
            <a:r>
              <a:rPr spc="-5" dirty="0">
                <a:solidFill>
                  <a:srgbClr val="585858"/>
                </a:solidFill>
              </a:rPr>
              <a:t>en </a:t>
            </a:r>
            <a:r>
              <a:rPr dirty="0">
                <a:solidFill>
                  <a:srgbClr val="585858"/>
                </a:solidFill>
              </a:rPr>
              <a:t>sorte </a:t>
            </a:r>
            <a:r>
              <a:rPr spc="-5" dirty="0">
                <a:solidFill>
                  <a:srgbClr val="585858"/>
                </a:solidFill>
              </a:rPr>
              <a:t>que le padding </a:t>
            </a:r>
            <a:r>
              <a:rPr dirty="0">
                <a:solidFill>
                  <a:srgbClr val="585858"/>
                </a:solidFill>
              </a:rPr>
              <a:t>(et </a:t>
            </a:r>
            <a:r>
              <a:rPr spc="-5" dirty="0">
                <a:solidFill>
                  <a:srgbClr val="585858"/>
                </a:solidFill>
              </a:rPr>
              <a:t>la bordure) </a:t>
            </a:r>
            <a:r>
              <a:rPr dirty="0">
                <a:solidFill>
                  <a:srgbClr val="585858"/>
                </a:solidFill>
              </a:rPr>
              <a:t>soit calculé à  </a:t>
            </a:r>
            <a:r>
              <a:rPr spc="-5" dirty="0">
                <a:solidFill>
                  <a:srgbClr val="585858"/>
                </a:solidFill>
              </a:rPr>
              <a:t>l'intérieur de la boîte on peut </a:t>
            </a:r>
            <a:r>
              <a:rPr dirty="0">
                <a:solidFill>
                  <a:srgbClr val="585858"/>
                </a:solidFill>
              </a:rPr>
              <a:t>changer </a:t>
            </a:r>
            <a:r>
              <a:rPr spc="-5" dirty="0">
                <a:solidFill>
                  <a:srgbClr val="585858"/>
                </a:solidFill>
              </a:rPr>
              <a:t>le </a:t>
            </a:r>
            <a:r>
              <a:rPr dirty="0">
                <a:solidFill>
                  <a:srgbClr val="585858"/>
                </a:solidFill>
              </a:rPr>
              <a:t>modèle </a:t>
            </a:r>
            <a:r>
              <a:rPr spc="-5" dirty="0">
                <a:solidFill>
                  <a:srgbClr val="585858"/>
                </a:solidFill>
              </a:rPr>
              <a:t>de </a:t>
            </a:r>
            <a:r>
              <a:rPr dirty="0">
                <a:solidFill>
                  <a:srgbClr val="585858"/>
                </a:solidFill>
              </a:rPr>
              <a:t>calcul à </a:t>
            </a:r>
            <a:r>
              <a:rPr spc="-5" dirty="0">
                <a:solidFill>
                  <a:srgbClr val="585858"/>
                </a:solidFill>
              </a:rPr>
              <a:t>l'aide  de </a:t>
            </a:r>
            <a:r>
              <a:rPr spc="-5" dirty="0">
                <a:solidFill>
                  <a:srgbClr val="4183DE"/>
                </a:solidFill>
              </a:rPr>
              <a:t>box-sizing </a:t>
            </a:r>
            <a:r>
              <a:rPr dirty="0">
                <a:solidFill>
                  <a:srgbClr val="4183DE"/>
                </a:solidFill>
              </a:rPr>
              <a:t>:</a:t>
            </a:r>
            <a:r>
              <a:rPr spc="-5" dirty="0">
                <a:solidFill>
                  <a:srgbClr val="4183DE"/>
                </a:solidFill>
              </a:rPr>
              <a:t> border-box;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98500" y="381000"/>
            <a:ext cx="871601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5" dirty="0">
                <a:solidFill>
                  <a:srgbClr val="585858"/>
                </a:solidFill>
              </a:rPr>
              <a:t>Box-sizing:border-box </a:t>
            </a:r>
            <a:r>
              <a:rPr sz="2800" dirty="0">
                <a:solidFill>
                  <a:srgbClr val="585858"/>
                </a:solidFill>
              </a:rPr>
              <a:t>- </a:t>
            </a:r>
            <a:r>
              <a:rPr sz="2800" spc="-5" dirty="0">
                <a:solidFill>
                  <a:srgbClr val="585858"/>
                </a:solidFill>
              </a:rPr>
              <a:t>changer </a:t>
            </a:r>
            <a:r>
              <a:rPr sz="2800" dirty="0">
                <a:solidFill>
                  <a:srgbClr val="585858"/>
                </a:solidFill>
              </a:rPr>
              <a:t>le </a:t>
            </a:r>
            <a:r>
              <a:rPr sz="2800" spc="-5" dirty="0">
                <a:solidFill>
                  <a:srgbClr val="585858"/>
                </a:solidFill>
              </a:rPr>
              <a:t>modèle </a:t>
            </a:r>
            <a:r>
              <a:rPr sz="2800" dirty="0">
                <a:solidFill>
                  <a:srgbClr val="585858"/>
                </a:solidFill>
              </a:rPr>
              <a:t>de</a:t>
            </a:r>
            <a:r>
              <a:rPr sz="2800" spc="-85" dirty="0">
                <a:solidFill>
                  <a:srgbClr val="585858"/>
                </a:solidFill>
              </a:rPr>
              <a:t> </a:t>
            </a:r>
            <a:r>
              <a:rPr sz="2800" dirty="0">
                <a:solidFill>
                  <a:srgbClr val="585858"/>
                </a:solidFill>
              </a:rPr>
              <a:t>boîte</a:t>
            </a:r>
            <a:endParaRPr sz="2800"/>
          </a:p>
        </p:txBody>
      </p:sp>
      <p:sp>
        <p:nvSpPr>
          <p:cNvPr id="5" name="object 5"/>
          <p:cNvSpPr txBox="1"/>
          <p:nvPr/>
        </p:nvSpPr>
        <p:spPr>
          <a:xfrm>
            <a:off x="1117600" y="3898900"/>
            <a:ext cx="4106545" cy="1209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110"/>
              </a:lnSpc>
              <a:spcBef>
                <a:spcPts val="100"/>
              </a:spcBef>
            </a:pPr>
            <a:r>
              <a:rPr sz="2600" dirty="0">
                <a:solidFill>
                  <a:srgbClr val="4183DE"/>
                </a:solidFill>
                <a:latin typeface="Arial"/>
                <a:cs typeface="Arial"/>
              </a:rPr>
              <a:t>.element</a:t>
            </a:r>
            <a:r>
              <a:rPr sz="2600" spc="-5" dirty="0">
                <a:solidFill>
                  <a:srgbClr val="4183DE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4183DE"/>
                </a:solidFill>
                <a:latin typeface="Arial"/>
                <a:cs typeface="Arial"/>
              </a:rPr>
              <a:t>{</a:t>
            </a:r>
            <a:endParaRPr sz="2600">
              <a:latin typeface="Arial"/>
              <a:cs typeface="Arial"/>
            </a:endParaRPr>
          </a:p>
          <a:p>
            <a:pPr marL="735965">
              <a:lnSpc>
                <a:spcPts val="3100"/>
              </a:lnSpc>
            </a:pPr>
            <a:r>
              <a:rPr sz="2600" spc="-5" dirty="0">
                <a:solidFill>
                  <a:srgbClr val="4183DE"/>
                </a:solidFill>
                <a:latin typeface="Arial"/>
                <a:cs typeface="Arial"/>
              </a:rPr>
              <a:t>box-sizing:</a:t>
            </a:r>
            <a:r>
              <a:rPr sz="2600" spc="-80" dirty="0">
                <a:solidFill>
                  <a:srgbClr val="4183DE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4183DE"/>
                </a:solidFill>
                <a:latin typeface="Arial"/>
                <a:cs typeface="Arial"/>
              </a:rPr>
              <a:t>border-box;</a:t>
            </a:r>
            <a:endParaRPr sz="2600">
              <a:latin typeface="Arial"/>
              <a:cs typeface="Arial"/>
            </a:endParaRPr>
          </a:p>
          <a:p>
            <a:pPr marL="12700">
              <a:lnSpc>
                <a:spcPts val="3110"/>
              </a:lnSpc>
            </a:pPr>
            <a:r>
              <a:rPr sz="2600" dirty="0">
                <a:solidFill>
                  <a:srgbClr val="4183DE"/>
                </a:solidFill>
                <a:latin typeface="Arial"/>
                <a:cs typeface="Arial"/>
              </a:rPr>
              <a:t>}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08100" y="203200"/>
            <a:ext cx="747458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Box-sizing:border-box </a:t>
            </a:r>
            <a:r>
              <a:rPr sz="2400" dirty="0"/>
              <a:t>- </a:t>
            </a:r>
            <a:r>
              <a:rPr sz="2400" spc="-5" dirty="0"/>
              <a:t>changer </a:t>
            </a:r>
            <a:r>
              <a:rPr sz="2400" dirty="0"/>
              <a:t>le </a:t>
            </a:r>
            <a:r>
              <a:rPr sz="2400" spc="-5" dirty="0"/>
              <a:t>modèle </a:t>
            </a:r>
            <a:r>
              <a:rPr sz="2400" dirty="0"/>
              <a:t>de</a:t>
            </a:r>
            <a:r>
              <a:rPr sz="2400" spc="-80" dirty="0"/>
              <a:t> </a:t>
            </a:r>
            <a:r>
              <a:rPr sz="2400" dirty="0"/>
              <a:t>boîte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849630"/>
            <a:ext cx="2573020" cy="1950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700">
              <a:latin typeface="Arial"/>
              <a:cs typeface="Arial"/>
            </a:endParaRPr>
          </a:p>
          <a:p>
            <a:pPr marL="133350" marR="476250">
              <a:lnSpc>
                <a:spcPct val="147000"/>
              </a:lnSpc>
              <a:spcBef>
                <a:spcPts val="30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width: 800px;  padding: 10px</a:t>
            </a:r>
            <a:r>
              <a:rPr sz="1700" spc="-6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15px;</a:t>
            </a:r>
            <a:endParaRPr sz="1700">
              <a:latin typeface="Arial"/>
              <a:cs typeface="Arial"/>
            </a:endParaRPr>
          </a:p>
          <a:p>
            <a:pPr marL="133350">
              <a:lnSpc>
                <a:spcPct val="100000"/>
              </a:lnSpc>
              <a:spcBef>
                <a:spcPts val="1360"/>
              </a:spcBef>
            </a:pP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box-sizing:</a:t>
            </a:r>
            <a:r>
              <a:rPr sz="1700" b="1" spc="-4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700" b="1" spc="5" dirty="0">
                <a:solidFill>
                  <a:srgbClr val="FFAF00"/>
                </a:solidFill>
                <a:latin typeface="Arial"/>
                <a:cs typeface="Arial"/>
              </a:rPr>
              <a:t>border-box;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6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600" y="795070"/>
            <a:ext cx="253365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spc="-30" dirty="0">
                <a:solidFill>
                  <a:srgbClr val="FAF9F9"/>
                </a:solidFill>
                <a:latin typeface="Arial"/>
                <a:cs typeface="Arial"/>
              </a:rPr>
              <a:t>Valeur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affichée de body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 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800px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2700" y="3327400"/>
            <a:ext cx="10058400" cy="3733800"/>
            <a:chOff x="12700" y="3327400"/>
            <a:chExt cx="10058400" cy="3733800"/>
          </a:xfrm>
        </p:grpSpPr>
        <p:sp>
          <p:nvSpPr>
            <p:cNvPr id="6" name="object 6"/>
            <p:cNvSpPr/>
            <p:nvPr/>
          </p:nvSpPr>
          <p:spPr>
            <a:xfrm>
              <a:off x="12700" y="3327400"/>
              <a:ext cx="10058400" cy="25654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845300" y="4635500"/>
              <a:ext cx="3098800" cy="24257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154</a:t>
            </a:fld>
            <a:endParaRPr dirty="0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14705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que du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texte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dépasse l'élément qui 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contient (surtout 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défini des hauteurs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fixes)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91414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Exemple 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p {height: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100px}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,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dépasse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</a:t>
            </a:r>
            <a:r>
              <a:rPr sz="24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paragraphe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12900" y="355600"/>
            <a:ext cx="69094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Overflow : pour </a:t>
            </a:r>
            <a:r>
              <a:rPr sz="3000" spc="-5" dirty="0">
                <a:solidFill>
                  <a:srgbClr val="585858"/>
                </a:solidFill>
              </a:rPr>
              <a:t>éviter </a:t>
            </a:r>
            <a:r>
              <a:rPr sz="3000" dirty="0">
                <a:solidFill>
                  <a:srgbClr val="585858"/>
                </a:solidFill>
              </a:rPr>
              <a:t>que </a:t>
            </a:r>
            <a:r>
              <a:rPr sz="3000" spc="-5" dirty="0">
                <a:solidFill>
                  <a:srgbClr val="585858"/>
                </a:solidFill>
              </a:rPr>
              <a:t>ça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dépasse</a:t>
            </a:r>
            <a:endParaRPr sz="3000"/>
          </a:p>
        </p:txBody>
      </p:sp>
      <p:sp>
        <p:nvSpPr>
          <p:cNvPr id="7" name="object 7"/>
          <p:cNvSpPr/>
          <p:nvPr/>
        </p:nvSpPr>
        <p:spPr>
          <a:xfrm>
            <a:off x="938066" y="4445390"/>
            <a:ext cx="8510405" cy="12671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155</a:t>
            </a:fld>
            <a:endParaRPr dirty="0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427720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overflow: hidden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cacher tout ce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qui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dépasse.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Problème 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perd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 ce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qui est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caché,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impossible de le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voir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95400" y="355600"/>
            <a:ext cx="75444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Overflow: hidden -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cacher ce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qui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dépasse</a:t>
            </a:r>
            <a:endParaRPr sz="30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76300" y="4001407"/>
            <a:ext cx="8191500" cy="132624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156</a:t>
            </a:fld>
            <a:endParaRPr dirty="0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769239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overflow: auto;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d’afficher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bar de défilement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nécessaire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355600"/>
            <a:ext cx="88138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Overflow: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auto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-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afficher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une barre de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défilement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15471" y="3271751"/>
            <a:ext cx="8822829" cy="113053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157</a:t>
            </a:fld>
            <a:endParaRPr dirty="0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159000" y="2489200"/>
            <a:ext cx="583184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dirty="0">
                <a:solidFill>
                  <a:srgbClr val="FAF9F9"/>
                </a:solidFill>
                <a:latin typeface="Arial"/>
                <a:cs typeface="Arial"/>
              </a:rPr>
              <a:t>Positionnements</a:t>
            </a:r>
            <a:r>
              <a:rPr sz="4400" b="1" spc="-9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4400" b="1" spc="-5" dirty="0">
                <a:solidFill>
                  <a:srgbClr val="FAF9F9"/>
                </a:solidFill>
                <a:latin typeface="Arial"/>
                <a:cs typeface="Arial"/>
              </a:rPr>
              <a:t>CSS</a:t>
            </a:r>
            <a:endParaRPr sz="4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158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238500" y="4787900"/>
            <a:ext cx="36791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Les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« flottants »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et le</a:t>
            </a:r>
            <a:r>
              <a:rPr sz="2600" spc="-10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flux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40205"/>
            <a:ext cx="845693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400"/>
              </a:lnSpc>
              <a:spcBef>
                <a:spcPts val="1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float:valeur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permet d’extraire des éléments du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flux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la  page,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qui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signifie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que 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reste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du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contenu « coule</a:t>
            </a:r>
            <a:r>
              <a:rPr sz="22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»autour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5271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5123205"/>
            <a:ext cx="881507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>
              <a:lnSpc>
                <a:spcPct val="1174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Elle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prend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3 valeurs :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left,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right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none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(permet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remettre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un élément  dans le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flux)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68600" y="355600"/>
            <a:ext cx="45783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« flottants » </a:t>
            </a:r>
            <a:r>
              <a:rPr sz="3000" spc="-5" dirty="0">
                <a:solidFill>
                  <a:srgbClr val="585858"/>
                </a:solidFill>
              </a:rPr>
              <a:t>et </a:t>
            </a:r>
            <a:r>
              <a:rPr sz="3000" dirty="0">
                <a:solidFill>
                  <a:srgbClr val="585858"/>
                </a:solidFill>
              </a:rPr>
              <a:t>le</a:t>
            </a:r>
            <a:r>
              <a:rPr sz="3000" spc="-10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flux</a:t>
            </a:r>
            <a:endParaRPr sz="3000"/>
          </a:p>
        </p:txBody>
      </p:sp>
      <p:sp>
        <p:nvSpPr>
          <p:cNvPr id="7" name="object 7"/>
          <p:cNvSpPr/>
          <p:nvPr/>
        </p:nvSpPr>
        <p:spPr>
          <a:xfrm>
            <a:off x="1943100" y="2844800"/>
            <a:ext cx="6261100" cy="2552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159</a:t>
            </a:fld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84300"/>
            <a:ext cx="8706485" cy="1663700"/>
          </a:xfrm>
          <a:prstGeom prst="rect">
            <a:avLst/>
          </a:prstGeom>
        </p:spPr>
        <p:txBody>
          <a:bodyPr vert="horz" wrap="square" lIns="0" tIns="1143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900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Pour</a:t>
            </a:r>
            <a:r>
              <a:rPr sz="20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0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Firefox</a:t>
            </a:r>
            <a:r>
              <a:rPr sz="20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et</a:t>
            </a:r>
            <a:r>
              <a:rPr sz="2000" spc="-1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0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Chrome</a:t>
            </a:r>
            <a:endParaRPr sz="20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800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Gestion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des images, du</a:t>
            </a:r>
            <a:r>
              <a:rPr sz="20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JavaScript</a:t>
            </a:r>
            <a:endParaRPr sz="20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900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Redimensions, outils 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mesure,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formulaires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et de gestion des</a:t>
            </a:r>
            <a:r>
              <a:rPr sz="2000" spc="-6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cookies</a:t>
            </a:r>
            <a:endParaRPr sz="20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800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spc="-20" dirty="0">
                <a:solidFill>
                  <a:srgbClr val="585858"/>
                </a:solidFill>
                <a:latin typeface="Arial"/>
                <a:cs typeface="Arial"/>
              </a:rPr>
              <a:t>Validation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locale du HTML et</a:t>
            </a:r>
            <a:r>
              <a:rPr sz="2000" spc="-6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70300" y="355600"/>
            <a:ext cx="27705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0" dirty="0">
                <a:solidFill>
                  <a:srgbClr val="585858"/>
                </a:solidFill>
              </a:rPr>
              <a:t>Web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Developer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673100" y="4013200"/>
            <a:ext cx="8902700" cy="3365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</a:t>
            </a:fld>
            <a:endParaRPr dirty="0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81500" y="203200"/>
            <a:ext cx="13131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Float:left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571500" y="1027430"/>
            <a:ext cx="87630" cy="1492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800" spc="265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1700" y="833170"/>
            <a:ext cx="3380104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 exemple de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float :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left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une  image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35523" y="914323"/>
            <a:ext cx="13335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img.floatleft</a:t>
            </a:r>
            <a:r>
              <a:rPr sz="1800" spc="-8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float:</a:t>
            </a:r>
            <a:r>
              <a:rPr sz="1800" b="1" spc="-3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left;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08000" y="3213100"/>
            <a:ext cx="9423400" cy="4089400"/>
            <a:chOff x="508000" y="3213100"/>
            <a:chExt cx="9423400" cy="4089400"/>
          </a:xfrm>
        </p:grpSpPr>
        <p:sp>
          <p:nvSpPr>
            <p:cNvPr id="8" name="object 8"/>
            <p:cNvSpPr/>
            <p:nvPr/>
          </p:nvSpPr>
          <p:spPr>
            <a:xfrm>
              <a:off x="508000" y="3213100"/>
              <a:ext cx="6451600" cy="26162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098800" y="5334000"/>
              <a:ext cx="6832600" cy="19685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160</a:t>
            </a:fld>
            <a:endParaRPr dirty="0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229100" y="203200"/>
            <a:ext cx="16173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Float</a:t>
            </a:r>
            <a:r>
              <a:rPr sz="2400" spc="-85" dirty="0"/>
              <a:t> </a:t>
            </a:r>
            <a:r>
              <a:rPr sz="2400" spc="-5" dirty="0"/>
              <a:t>right;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39395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Exemple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de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float: right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une image</a:t>
            </a:r>
            <a:r>
              <a:rPr sz="18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14732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img.floatright</a:t>
            </a:r>
            <a:r>
              <a:rPr sz="1800" spc="-10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R="55880" algn="r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float:</a:t>
            </a:r>
            <a:r>
              <a:rPr sz="1800" b="1" spc="-10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right;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21445" y="3358325"/>
            <a:ext cx="6288109" cy="2459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369874" y="5971540"/>
            <a:ext cx="7632600" cy="1524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161</a:t>
            </a:fld>
            <a:endParaRPr dirty="0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95350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Comme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« coule » 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autour,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retrouve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avec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genre  de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problèmes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997200" y="355600"/>
            <a:ext cx="413321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Problème des</a:t>
            </a:r>
            <a:r>
              <a:rPr sz="3000" b="1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flottants</a:t>
            </a:r>
            <a:endParaRPr sz="30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435100" y="3352800"/>
            <a:ext cx="7762875" cy="2934335"/>
            <a:chOff x="1435100" y="3352800"/>
            <a:chExt cx="7762875" cy="2934335"/>
          </a:xfrm>
        </p:grpSpPr>
        <p:sp>
          <p:nvSpPr>
            <p:cNvPr id="6" name="object 6"/>
            <p:cNvSpPr/>
            <p:nvPr/>
          </p:nvSpPr>
          <p:spPr>
            <a:xfrm>
              <a:off x="1559074" y="3365181"/>
              <a:ext cx="7638750" cy="292145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35100" y="3352800"/>
              <a:ext cx="2311400" cy="17272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162</a:t>
            </a:fld>
            <a:endParaRPr dirty="0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163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30200" marR="5080">
              <a:lnSpc>
                <a:spcPct val="146500"/>
              </a:lnSpc>
              <a:spcBef>
                <a:spcPts val="30"/>
              </a:spcBef>
            </a:pPr>
            <a:r>
              <a:rPr sz="2200" spc="-5" dirty="0">
                <a:solidFill>
                  <a:srgbClr val="585858"/>
                </a:solidFill>
              </a:rPr>
              <a:t>La propriété </a:t>
            </a:r>
            <a:r>
              <a:rPr sz="2200" dirty="0">
                <a:solidFill>
                  <a:srgbClr val="418DD3"/>
                </a:solidFill>
              </a:rPr>
              <a:t>clear : valeur </a:t>
            </a:r>
            <a:r>
              <a:rPr sz="2200" spc="-5" dirty="0">
                <a:solidFill>
                  <a:srgbClr val="585858"/>
                </a:solidFill>
              </a:rPr>
              <a:t>permet </a:t>
            </a:r>
            <a:r>
              <a:rPr sz="2200" dirty="0">
                <a:solidFill>
                  <a:srgbClr val="585858"/>
                </a:solidFill>
              </a:rPr>
              <a:t>à </a:t>
            </a:r>
            <a:r>
              <a:rPr sz="2200" spc="-5" dirty="0">
                <a:solidFill>
                  <a:srgbClr val="585858"/>
                </a:solidFill>
              </a:rPr>
              <a:t>un élément de </a:t>
            </a:r>
            <a:r>
              <a:rPr sz="2200" dirty="0">
                <a:solidFill>
                  <a:srgbClr val="585858"/>
                </a:solidFill>
              </a:rPr>
              <a:t>cesser </a:t>
            </a:r>
            <a:r>
              <a:rPr sz="2200" spc="-5" dirty="0">
                <a:solidFill>
                  <a:srgbClr val="585858"/>
                </a:solidFill>
              </a:rPr>
              <a:t>le  </a:t>
            </a:r>
            <a:r>
              <a:rPr sz="2200" dirty="0">
                <a:solidFill>
                  <a:srgbClr val="585858"/>
                </a:solidFill>
              </a:rPr>
              <a:t>contournement </a:t>
            </a:r>
            <a:r>
              <a:rPr sz="2200" spc="-5" dirty="0">
                <a:solidFill>
                  <a:srgbClr val="585858"/>
                </a:solidFill>
              </a:rPr>
              <a:t>des éléments </a:t>
            </a:r>
            <a:r>
              <a:rPr sz="2200" dirty="0">
                <a:solidFill>
                  <a:srgbClr val="585858"/>
                </a:solidFill>
              </a:rPr>
              <a:t>flottants. Il se </a:t>
            </a:r>
            <a:r>
              <a:rPr sz="2200" spc="-5" dirty="0">
                <a:solidFill>
                  <a:srgbClr val="585858"/>
                </a:solidFill>
              </a:rPr>
              <a:t>positionne alors </a:t>
            </a:r>
            <a:r>
              <a:rPr sz="2200" dirty="0">
                <a:solidFill>
                  <a:srgbClr val="585858"/>
                </a:solidFill>
              </a:rPr>
              <a:t>sous </a:t>
            </a:r>
            <a:r>
              <a:rPr sz="2200" spc="-5" dirty="0">
                <a:solidFill>
                  <a:srgbClr val="585858"/>
                </a:solidFill>
              </a:rPr>
              <a:t>les  éléments </a:t>
            </a:r>
            <a:r>
              <a:rPr sz="2200" dirty="0">
                <a:solidFill>
                  <a:srgbClr val="585858"/>
                </a:solidFill>
              </a:rPr>
              <a:t>flottants </a:t>
            </a:r>
            <a:r>
              <a:rPr sz="2200" spc="-5" dirty="0">
                <a:solidFill>
                  <a:srgbClr val="585858"/>
                </a:solidFill>
              </a:rPr>
              <a:t>précédents </a:t>
            </a:r>
            <a:r>
              <a:rPr sz="2200" dirty="0">
                <a:solidFill>
                  <a:srgbClr val="585858"/>
                </a:solidFill>
              </a:rPr>
              <a:t>comme si ces </a:t>
            </a:r>
            <a:r>
              <a:rPr sz="2200" spc="-5" dirty="0">
                <a:solidFill>
                  <a:srgbClr val="585858"/>
                </a:solidFill>
              </a:rPr>
              <a:t>derniers étaient </a:t>
            </a:r>
            <a:r>
              <a:rPr sz="2200" dirty="0">
                <a:solidFill>
                  <a:srgbClr val="585858"/>
                </a:solidFill>
              </a:rPr>
              <a:t>restés </a:t>
            </a:r>
            <a:r>
              <a:rPr sz="2200" spc="-5" dirty="0">
                <a:solidFill>
                  <a:srgbClr val="585858"/>
                </a:solidFill>
              </a:rPr>
              <a:t>dans  le</a:t>
            </a:r>
            <a:r>
              <a:rPr sz="2200" spc="-10" dirty="0">
                <a:solidFill>
                  <a:srgbClr val="585858"/>
                </a:solidFill>
              </a:rPr>
              <a:t> </a:t>
            </a:r>
            <a:r>
              <a:rPr sz="2200" dirty="0">
                <a:solidFill>
                  <a:srgbClr val="585858"/>
                </a:solidFill>
              </a:rPr>
              <a:t>flux.</a:t>
            </a:r>
            <a:endParaRPr sz="2200"/>
          </a:p>
        </p:txBody>
      </p:sp>
      <p:sp>
        <p:nvSpPr>
          <p:cNvPr id="4" name="object 4"/>
          <p:cNvSpPr txBox="1"/>
          <p:nvPr/>
        </p:nvSpPr>
        <p:spPr>
          <a:xfrm>
            <a:off x="342900" y="3620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3517900"/>
            <a:ext cx="234886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200" spc="-5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4610100"/>
            <a:ext cx="13144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5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4700" y="5105400"/>
            <a:ext cx="13144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5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4064000"/>
            <a:ext cx="8883650" cy="175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2250" baseline="3703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000" dirty="0">
                <a:solidFill>
                  <a:srgbClr val="418DD3"/>
                </a:solidFill>
                <a:latin typeface="Arial"/>
                <a:cs typeface="Arial"/>
              </a:rPr>
              <a:t>clear: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left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permet d’empêcher le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contournement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des blocs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flottants à</a:t>
            </a:r>
            <a:r>
              <a:rPr sz="20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gauche</a:t>
            </a:r>
            <a:endParaRPr sz="2000">
              <a:latin typeface="Arial"/>
              <a:cs typeface="Arial"/>
            </a:endParaRPr>
          </a:p>
          <a:p>
            <a:pPr marL="330200">
              <a:lnSpc>
                <a:spcPct val="100000"/>
              </a:lnSpc>
              <a:spcBef>
                <a:spcPts val="1500"/>
              </a:spcBef>
            </a:pPr>
            <a:r>
              <a:rPr sz="2000" dirty="0">
                <a:solidFill>
                  <a:srgbClr val="418DD3"/>
                </a:solidFill>
                <a:latin typeface="Arial"/>
                <a:cs typeface="Arial"/>
              </a:rPr>
              <a:t>clear: right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permet d’empêcher le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contournement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des blocs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flottants à</a:t>
            </a:r>
            <a:r>
              <a:rPr sz="20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droite</a:t>
            </a:r>
            <a:endParaRPr sz="2000">
              <a:latin typeface="Arial"/>
              <a:cs typeface="Arial"/>
            </a:endParaRPr>
          </a:p>
          <a:p>
            <a:pPr marL="330200" marR="681990">
              <a:lnSpc>
                <a:spcPct val="141700"/>
              </a:lnSpc>
              <a:spcBef>
                <a:spcPts val="500"/>
              </a:spcBef>
            </a:pPr>
            <a:r>
              <a:rPr sz="2000" dirty="0">
                <a:solidFill>
                  <a:srgbClr val="418DD3"/>
                </a:solidFill>
                <a:latin typeface="Arial"/>
                <a:cs typeface="Arial"/>
              </a:rPr>
              <a:t>clear :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both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permet d’empêcher le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contournement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des blocs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flottants à 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gauche et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à</a:t>
            </a:r>
            <a:r>
              <a:rPr sz="20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droite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041400" y="355600"/>
            <a:ext cx="80524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Clear </a:t>
            </a:r>
            <a:r>
              <a:rPr sz="3000" dirty="0">
                <a:solidFill>
                  <a:srgbClr val="585858"/>
                </a:solidFill>
              </a:rPr>
              <a:t>: bloquer le dépassement des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flottants</a:t>
            </a:r>
            <a:endParaRPr sz="3000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59485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l'applique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premier élément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suivant 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dont 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veut cesser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contournement.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164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41400" y="355600"/>
            <a:ext cx="80524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Clear </a:t>
            </a:r>
            <a:r>
              <a:rPr sz="3000" dirty="0">
                <a:solidFill>
                  <a:srgbClr val="585858"/>
                </a:solidFill>
              </a:rPr>
              <a:t>: bloquer le dépassement des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flottants</a:t>
            </a:r>
            <a:endParaRPr sz="3000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90900" y="203200"/>
            <a:ext cx="33115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Problème des</a:t>
            </a:r>
            <a:r>
              <a:rPr sz="2400" spc="-95" dirty="0"/>
              <a:t> </a:t>
            </a:r>
            <a:r>
              <a:rPr sz="2400" dirty="0"/>
              <a:t>flottants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571500" y="833170"/>
            <a:ext cx="4109085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On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applique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clear:both; 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l'élément qui  ne doit plus être 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affecté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par les</a:t>
            </a:r>
            <a:r>
              <a:rPr sz="1800" spc="-3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flottants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50" y="914323"/>
            <a:ext cx="19304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.content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7366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clear:both;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219200" y="3784600"/>
            <a:ext cx="6859905" cy="2659380"/>
            <a:chOff x="1219200" y="3784600"/>
            <a:chExt cx="6859905" cy="2659380"/>
          </a:xfrm>
        </p:grpSpPr>
        <p:sp>
          <p:nvSpPr>
            <p:cNvPr id="7" name="object 7"/>
            <p:cNvSpPr/>
            <p:nvPr/>
          </p:nvSpPr>
          <p:spPr>
            <a:xfrm>
              <a:off x="1428803" y="3897887"/>
              <a:ext cx="6015054" cy="25455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189609" y="4222305"/>
              <a:ext cx="885190" cy="1359535"/>
            </a:xfrm>
            <a:custGeom>
              <a:avLst/>
              <a:gdLst/>
              <a:ahLst/>
              <a:cxnLst/>
              <a:rect l="l" t="t" r="r" b="b"/>
              <a:pathLst>
                <a:path w="885190" h="1359535">
                  <a:moveTo>
                    <a:pt x="685291" y="0"/>
                  </a:moveTo>
                  <a:lnTo>
                    <a:pt x="99669" y="974636"/>
                  </a:lnTo>
                  <a:lnTo>
                    <a:pt x="0" y="914742"/>
                  </a:lnTo>
                  <a:lnTo>
                    <a:pt x="4140" y="1359408"/>
                  </a:lnTo>
                  <a:lnTo>
                    <a:pt x="398703" y="1154315"/>
                  </a:lnTo>
                  <a:lnTo>
                    <a:pt x="299021" y="1094422"/>
                  </a:lnTo>
                  <a:lnTo>
                    <a:pt x="884643" y="119786"/>
                  </a:lnTo>
                  <a:lnTo>
                    <a:pt x="685291" y="0"/>
                  </a:lnTo>
                  <a:close/>
                </a:path>
              </a:pathLst>
            </a:custGeom>
            <a:solidFill>
              <a:srgbClr val="008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189602" y="4222317"/>
              <a:ext cx="885190" cy="1359535"/>
            </a:xfrm>
            <a:custGeom>
              <a:avLst/>
              <a:gdLst/>
              <a:ahLst/>
              <a:cxnLst/>
              <a:rect l="l" t="t" r="r" b="b"/>
              <a:pathLst>
                <a:path w="885190" h="1359535">
                  <a:moveTo>
                    <a:pt x="299028" y="1094414"/>
                  </a:moveTo>
                  <a:lnTo>
                    <a:pt x="398700" y="1154304"/>
                  </a:lnTo>
                  <a:lnTo>
                    <a:pt x="4146" y="1359407"/>
                  </a:lnTo>
                  <a:lnTo>
                    <a:pt x="0" y="914740"/>
                  </a:lnTo>
                  <a:lnTo>
                    <a:pt x="99683" y="974636"/>
                  </a:lnTo>
                  <a:lnTo>
                    <a:pt x="685304" y="0"/>
                  </a:lnTo>
                  <a:lnTo>
                    <a:pt x="884648" y="119778"/>
                  </a:lnTo>
                  <a:lnTo>
                    <a:pt x="299028" y="1094414"/>
                  </a:lnTo>
                  <a:close/>
                </a:path>
              </a:pathLst>
            </a:custGeom>
            <a:ln w="952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219200" y="3784600"/>
              <a:ext cx="2019300" cy="15113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165</a:t>
            </a:fld>
            <a:endParaRPr dirty="0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97763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flottants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peuvent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dépasser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leur parent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celui-ci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n'est pas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suffisant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82700" y="355600"/>
            <a:ext cx="7561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BFC et contenir </a:t>
            </a:r>
            <a:r>
              <a:rPr sz="3000" dirty="0">
                <a:solidFill>
                  <a:srgbClr val="585858"/>
                </a:solidFill>
              </a:rPr>
              <a:t>les flottants dans un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bloc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1219200" y="3454400"/>
            <a:ext cx="7696200" cy="304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166</a:t>
            </a:fld>
            <a:endParaRPr dirty="0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942070" cy="2217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334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</a:t>
            </a:r>
            <a:r>
              <a:rPr sz="24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contexte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formatage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bloc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(ou BFC)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un élément  avec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super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pouvoirs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82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peut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« contenir »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flottants (qui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ne peuvent plus en</a:t>
            </a:r>
            <a:r>
              <a:rPr sz="22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dépasser)</a:t>
            </a:r>
            <a:endParaRPr sz="2200">
              <a:latin typeface="Arial"/>
              <a:cs typeface="Arial"/>
            </a:endParaRPr>
          </a:p>
          <a:p>
            <a:pPr marL="837565" lvl="1" indent="-318135">
              <a:lnSpc>
                <a:spcPct val="100000"/>
              </a:lnSpc>
              <a:spcBef>
                <a:spcPts val="176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s'écoule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pas autour des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flottants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82700" y="355600"/>
            <a:ext cx="7561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BFC et contenir </a:t>
            </a:r>
            <a:r>
              <a:rPr sz="3000" dirty="0">
                <a:solidFill>
                  <a:srgbClr val="585858"/>
                </a:solidFill>
              </a:rPr>
              <a:t>les flottants dans un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bloc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863600" y="3530600"/>
            <a:ext cx="8356600" cy="40259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167</a:t>
            </a:fld>
            <a:endParaRPr dirty="0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537200" y="17297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67400" y="1457960"/>
            <a:ext cx="3651250" cy="26797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45000"/>
              </a:lnSpc>
              <a:spcBef>
                <a:spcPts val="125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Ajouter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overflow:hidden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  parent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flottants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contexte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formatage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bloc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résoudre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notre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problème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48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Overflow :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hidden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355600" y="1765300"/>
            <a:ext cx="4914900" cy="28180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168</a:t>
            </a:fld>
            <a:endParaRPr dirty="0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6009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Overflow :</a:t>
            </a:r>
            <a:r>
              <a:rPr sz="2400" spc="-95" dirty="0"/>
              <a:t> </a:t>
            </a:r>
            <a:r>
              <a:rPr sz="2400" dirty="0"/>
              <a:t>hidden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3543300"/>
            <a:ext cx="21221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.parent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overflow :</a:t>
            </a:r>
            <a:r>
              <a:rPr sz="18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hidden;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318000" y="2019300"/>
            <a:ext cx="4914900" cy="28054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339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2923540" marR="5080" indent="-1701800">
              <a:lnSpc>
                <a:spcPts val="5000"/>
              </a:lnSpc>
              <a:spcBef>
                <a:spcPts val="500"/>
              </a:spcBef>
            </a:pPr>
            <a:r>
              <a:rPr spc="-5" dirty="0"/>
              <a:t>Appliquer </a:t>
            </a:r>
            <a:r>
              <a:rPr dirty="0"/>
              <a:t>un </a:t>
            </a:r>
            <a:r>
              <a:rPr spc="-5" dirty="0"/>
              <a:t>style,</a:t>
            </a:r>
            <a:r>
              <a:rPr spc="-95" dirty="0"/>
              <a:t> </a:t>
            </a:r>
            <a:r>
              <a:rPr dirty="0"/>
              <a:t>oui  </a:t>
            </a:r>
            <a:r>
              <a:rPr spc="-5" dirty="0"/>
              <a:t>mais </a:t>
            </a:r>
            <a:r>
              <a:rPr dirty="0"/>
              <a:t>où</a:t>
            </a:r>
            <a:r>
              <a:rPr spc="-15" dirty="0"/>
              <a:t> </a:t>
            </a:r>
            <a:r>
              <a:rPr dirty="0"/>
              <a:t>?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</a:t>
            </a:fld>
            <a:endParaRPr dirty="0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038860"/>
            <a:ext cx="9578340" cy="21463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93700" marR="5080" indent="-381000">
              <a:lnSpc>
                <a:spcPct val="144700"/>
              </a:lnSpc>
              <a:spcBef>
                <a:spcPts val="13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d'utiliser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flottants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en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colonnes.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C’est notamment utilisé dans d’anciennes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versions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bootstrap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ressemble à ça. 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privilégie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cependant</a:t>
            </a:r>
            <a:r>
              <a:rPr sz="24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flexbox 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aujourd’hui pour une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mise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en page de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site</a:t>
            </a:r>
            <a:r>
              <a:rPr sz="2400" u="heavy" spc="-1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web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.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46200" y="355600"/>
            <a:ext cx="743521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flottants </a:t>
            </a:r>
            <a:r>
              <a:rPr sz="3000" spc="-5" dirty="0">
                <a:solidFill>
                  <a:srgbClr val="585858"/>
                </a:solidFill>
              </a:rPr>
              <a:t>appliqués </a:t>
            </a:r>
            <a:r>
              <a:rPr sz="3000" dirty="0">
                <a:solidFill>
                  <a:srgbClr val="585858"/>
                </a:solidFill>
              </a:rPr>
              <a:t>à la </a:t>
            </a:r>
            <a:r>
              <a:rPr sz="3000" spc="-5" dirty="0">
                <a:solidFill>
                  <a:srgbClr val="585858"/>
                </a:solidFill>
              </a:rPr>
              <a:t>mise en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page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1219200" y="3835400"/>
            <a:ext cx="7200900" cy="3327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340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159000" y="2489200"/>
            <a:ext cx="583184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dirty="0">
                <a:solidFill>
                  <a:srgbClr val="FAF9F9"/>
                </a:solidFill>
                <a:latin typeface="Arial"/>
                <a:cs typeface="Arial"/>
              </a:rPr>
              <a:t>Positionnements</a:t>
            </a:r>
            <a:r>
              <a:rPr sz="4400" b="1" spc="-9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4400" b="1" spc="-5" dirty="0">
                <a:solidFill>
                  <a:srgbClr val="FAF9F9"/>
                </a:solidFill>
                <a:latin typeface="Arial"/>
                <a:cs typeface="Arial"/>
              </a:rPr>
              <a:t>CSS</a:t>
            </a:r>
            <a:endParaRPr sz="4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171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930400" y="4787900"/>
            <a:ext cx="62826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La propriété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«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display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»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pour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mise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en</a:t>
            </a:r>
            <a:r>
              <a:rPr sz="26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page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08799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display: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permettre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forme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avancée.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56361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Quelques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unes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block, inline, inline-  block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none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3746500"/>
            <a:ext cx="87839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appliquées par défaut 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fonction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4343400"/>
            <a:ext cx="5405120" cy="91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p, </a:t>
            </a:r>
            <a:r>
              <a:rPr sz="2200" spc="-45" dirty="0">
                <a:solidFill>
                  <a:srgbClr val="585858"/>
                </a:solidFill>
                <a:latin typeface="Arial"/>
                <a:cs typeface="Arial"/>
              </a:rPr>
              <a:t>div,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h1, etc.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display</a:t>
            </a:r>
            <a:r>
              <a:rPr sz="2200" spc="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:block;</a:t>
            </a:r>
            <a:endParaRPr sz="2200">
              <a:latin typeface="Arial"/>
              <a:cs typeface="Arial"/>
            </a:endParaRPr>
          </a:p>
          <a:p>
            <a:pPr marL="330200" indent="-317500">
              <a:lnSpc>
                <a:spcPct val="100000"/>
              </a:lnSpc>
              <a:spcBef>
                <a:spcPts val="176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span,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a, em,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display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inline;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181100" y="355600"/>
            <a:ext cx="77565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propriété « display » pour </a:t>
            </a:r>
            <a:r>
              <a:rPr sz="3000" spc="-5" dirty="0">
                <a:solidFill>
                  <a:srgbClr val="585858"/>
                </a:solidFill>
              </a:rPr>
              <a:t>mise en</a:t>
            </a:r>
            <a:r>
              <a:rPr sz="3000" spc="-10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page</a:t>
            </a:r>
            <a:endParaRPr sz="3000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2100" y="1297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22300" y="1026160"/>
            <a:ext cx="89865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transformer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inline en élément de bloc  avec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display:</a:t>
            </a:r>
            <a:r>
              <a:rPr sz="2400" spc="-1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block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92100" y="24282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854710" rIns="0" bIns="0" rtlCol="0">
            <a:spAutoFit/>
          </a:bodyPr>
          <a:lstStyle/>
          <a:p>
            <a:pPr marL="292100" marR="5080">
              <a:lnSpc>
                <a:spcPct val="144700"/>
              </a:lnSpc>
              <a:spcBef>
                <a:spcPts val="130"/>
              </a:spcBef>
            </a:pPr>
            <a:r>
              <a:rPr dirty="0">
                <a:solidFill>
                  <a:srgbClr val="585858"/>
                </a:solidFill>
              </a:rPr>
              <a:t>Il a </a:t>
            </a:r>
            <a:r>
              <a:rPr spc="-5" dirty="0">
                <a:solidFill>
                  <a:srgbClr val="585858"/>
                </a:solidFill>
              </a:rPr>
              <a:t>alors </a:t>
            </a:r>
            <a:r>
              <a:rPr dirty="0">
                <a:solidFill>
                  <a:srgbClr val="585858"/>
                </a:solidFill>
              </a:rPr>
              <a:t>toutes </a:t>
            </a:r>
            <a:r>
              <a:rPr spc="-5" dirty="0">
                <a:solidFill>
                  <a:srgbClr val="585858"/>
                </a:solidFill>
              </a:rPr>
              <a:t>les propriétés d’un élément de bloc </a:t>
            </a:r>
            <a:r>
              <a:rPr dirty="0">
                <a:solidFill>
                  <a:srgbClr val="585858"/>
                </a:solidFill>
              </a:rPr>
              <a:t>: </a:t>
            </a:r>
            <a:r>
              <a:rPr spc="-5" dirty="0">
                <a:solidFill>
                  <a:srgbClr val="585858"/>
                </a:solidFill>
              </a:rPr>
              <a:t>par défaut, il  prend </a:t>
            </a:r>
            <a:r>
              <a:rPr dirty="0">
                <a:solidFill>
                  <a:srgbClr val="585858"/>
                </a:solidFill>
              </a:rPr>
              <a:t>toute </a:t>
            </a:r>
            <a:r>
              <a:rPr spc="-5" dirty="0">
                <a:solidFill>
                  <a:srgbClr val="585858"/>
                </a:solidFill>
              </a:rPr>
              <a:t>la largeur de </a:t>
            </a:r>
            <a:r>
              <a:rPr dirty="0">
                <a:solidFill>
                  <a:srgbClr val="585858"/>
                </a:solidFill>
              </a:rPr>
              <a:t>son </a:t>
            </a:r>
            <a:r>
              <a:rPr spc="-5" dirty="0">
                <a:solidFill>
                  <a:srgbClr val="585858"/>
                </a:solidFill>
              </a:rPr>
              <a:t>parent, on peut en </a:t>
            </a:r>
            <a:r>
              <a:rPr dirty="0">
                <a:solidFill>
                  <a:srgbClr val="585858"/>
                </a:solidFill>
              </a:rPr>
              <a:t>changer </a:t>
            </a:r>
            <a:r>
              <a:rPr spc="-5" dirty="0">
                <a:solidFill>
                  <a:srgbClr val="585858"/>
                </a:solidFill>
              </a:rPr>
              <a:t>la  dimension </a:t>
            </a:r>
            <a:r>
              <a:rPr dirty="0">
                <a:solidFill>
                  <a:srgbClr val="585858"/>
                </a:solidFill>
              </a:rPr>
              <a:t>ET </a:t>
            </a:r>
            <a:r>
              <a:rPr spc="-5" dirty="0">
                <a:solidFill>
                  <a:srgbClr val="585858"/>
                </a:solidFill>
              </a:rPr>
              <a:t>est </a:t>
            </a:r>
            <a:r>
              <a:rPr dirty="0">
                <a:solidFill>
                  <a:srgbClr val="585858"/>
                </a:solidFill>
              </a:rPr>
              <a:t>suivi </a:t>
            </a:r>
            <a:r>
              <a:rPr spc="-5" dirty="0">
                <a:solidFill>
                  <a:srgbClr val="585858"/>
                </a:solidFill>
              </a:rPr>
              <a:t>d’un </a:t>
            </a:r>
            <a:r>
              <a:rPr dirty="0">
                <a:solidFill>
                  <a:srgbClr val="585858"/>
                </a:solidFill>
              </a:rPr>
              <a:t>retour à </a:t>
            </a:r>
            <a:r>
              <a:rPr spc="-5" dirty="0">
                <a:solidFill>
                  <a:srgbClr val="585858"/>
                </a:solidFill>
              </a:rPr>
              <a:t>la ligne. </a:t>
            </a:r>
            <a:r>
              <a:rPr dirty="0">
                <a:solidFill>
                  <a:srgbClr val="585858"/>
                </a:solidFill>
              </a:rPr>
              <a:t>On </a:t>
            </a:r>
            <a:r>
              <a:rPr spc="-5" dirty="0">
                <a:solidFill>
                  <a:srgbClr val="585858"/>
                </a:solidFill>
              </a:rPr>
              <a:t>peut alors lui  appliquer des</a:t>
            </a:r>
            <a:r>
              <a:rPr spc="-10" dirty="0">
                <a:solidFill>
                  <a:srgbClr val="585858"/>
                </a:solidFill>
              </a:rPr>
              <a:t> </a:t>
            </a:r>
            <a:r>
              <a:rPr dirty="0">
                <a:solidFill>
                  <a:srgbClr val="585858"/>
                </a:solidFill>
              </a:rPr>
              <a:t>marges.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810000" y="355600"/>
            <a:ext cx="25019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Display:block</a:t>
            </a:r>
            <a:endParaRPr sz="3000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38600" y="203200"/>
            <a:ext cx="2006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Display:block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39800"/>
            <a:ext cx="1875789" cy="1320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a</a:t>
            </a:r>
            <a:r>
              <a:rPr sz="20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153670">
              <a:lnSpc>
                <a:spcPct val="100000"/>
              </a:lnSpc>
              <a:spcBef>
                <a:spcPts val="1500"/>
              </a:spcBef>
            </a:pPr>
            <a:r>
              <a:rPr sz="2000" b="1" dirty="0">
                <a:solidFill>
                  <a:srgbClr val="FFAF00"/>
                </a:solidFill>
                <a:latin typeface="Arial"/>
                <a:cs typeface="Arial"/>
              </a:rPr>
              <a:t>display:block;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00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00" y="795070"/>
            <a:ext cx="3545204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transformer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liens inline</a:t>
            </a:r>
            <a:r>
              <a:rPr sz="18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en  éléments de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bloc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476131" y="3675389"/>
            <a:ext cx="9239885" cy="2827020"/>
            <a:chOff x="476131" y="3675389"/>
            <a:chExt cx="9239885" cy="2827020"/>
          </a:xfrm>
        </p:grpSpPr>
        <p:sp>
          <p:nvSpPr>
            <p:cNvPr id="7" name="object 7"/>
            <p:cNvSpPr/>
            <p:nvPr/>
          </p:nvSpPr>
          <p:spPr>
            <a:xfrm>
              <a:off x="476131" y="3675389"/>
              <a:ext cx="5067441" cy="148110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508500" y="4775200"/>
              <a:ext cx="5207000" cy="17272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174</a:t>
            </a:fld>
            <a:endParaRPr dirty="0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345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006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Display:block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1955800"/>
            <a:ext cx="2489835" cy="4363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a,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display:</a:t>
            </a:r>
            <a:r>
              <a:rPr sz="1800" b="1" spc="-1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block;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2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 a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background:</a:t>
            </a:r>
            <a:r>
              <a:rPr sz="1800" spc="-7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#98C9E2;</a:t>
            </a:r>
            <a:endParaRPr sz="1800">
              <a:latin typeface="Arial"/>
              <a:cs typeface="Arial"/>
            </a:endParaRPr>
          </a:p>
          <a:p>
            <a:pPr marL="139700" marR="309245">
              <a:lnSpc>
                <a:spcPct val="162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margin-bottom:</a:t>
            </a:r>
            <a:r>
              <a:rPr sz="1800" spc="-9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5px;  width: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150px;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826462" y="4856078"/>
            <a:ext cx="1815694" cy="1142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103489" y="2496148"/>
            <a:ext cx="968999" cy="9654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279900" y="762000"/>
            <a:ext cx="4133850" cy="62230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300"/>
              </a:lnSpc>
              <a:spcBef>
                <a:spcPts val="260"/>
              </a:spcBef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Exemple : transformer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les liens de</a:t>
            </a:r>
            <a:r>
              <a:rPr sz="20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la  navigation en éléments de</a:t>
            </a:r>
            <a:r>
              <a:rPr sz="20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bloc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497027" y="3995013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350375" cy="2222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Nous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connaissons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déjà </a:t>
            </a:r>
            <a:r>
              <a:rPr sz="2400" spc="-5" dirty="0">
                <a:solidFill>
                  <a:srgbClr val="0070C0"/>
                </a:solidFill>
                <a:latin typeface="Arial"/>
                <a:cs typeface="Arial"/>
              </a:rPr>
              <a:t>display:inline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inline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(span,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a, em,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strong,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etc.).</a:t>
            </a:r>
            <a:endParaRPr sz="2400">
              <a:latin typeface="Arial"/>
              <a:cs typeface="Arial"/>
            </a:endParaRPr>
          </a:p>
          <a:p>
            <a:pPr marL="393700" marR="3098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aux éléments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rester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seule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ligne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peut  alors pas leur donner de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largeur)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176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10000" y="355600"/>
            <a:ext cx="25019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Display:inline</a:t>
            </a:r>
            <a:endParaRPr sz="3000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38600" y="203200"/>
            <a:ext cx="2006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Display:inline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3417570" cy="164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background: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rgb(255,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191,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203);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display: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inline;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35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49849" y="921867"/>
            <a:ext cx="3886835" cy="1232535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5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Confère un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 élément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toutes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 propriétés d’un élément en ligne,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sans  retour à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la</a:t>
            </a:r>
            <a:r>
              <a:rPr sz="1800" spc="-2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ligne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247138" y="6005146"/>
            <a:ext cx="6874788" cy="8704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00188" y="3910076"/>
            <a:ext cx="6645456" cy="112843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860290" y="521999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177</a:t>
            </a:fld>
            <a:endParaRPr dirty="0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30200" marR="5080">
              <a:lnSpc>
                <a:spcPct val="144700"/>
              </a:lnSpc>
              <a:spcBef>
                <a:spcPts val="130"/>
              </a:spcBef>
            </a:pPr>
            <a:r>
              <a:rPr spc="-5" dirty="0">
                <a:solidFill>
                  <a:srgbClr val="418DD3"/>
                </a:solidFill>
              </a:rPr>
              <a:t>display: inline-block </a:t>
            </a:r>
            <a:r>
              <a:rPr spc="-5" dirty="0">
                <a:solidFill>
                  <a:srgbClr val="585858"/>
                </a:solidFill>
              </a:rPr>
              <a:t>est une propriété hybride qui permet </a:t>
            </a:r>
            <a:r>
              <a:rPr dirty="0">
                <a:solidFill>
                  <a:srgbClr val="585858"/>
                </a:solidFill>
              </a:rPr>
              <a:t>à </a:t>
            </a:r>
            <a:r>
              <a:rPr spc="-5" dirty="0">
                <a:solidFill>
                  <a:srgbClr val="585858"/>
                </a:solidFill>
              </a:rPr>
              <a:t>un  élément d’avoir les propriétés d’un élément en ligne </a:t>
            </a:r>
            <a:r>
              <a:rPr dirty="0">
                <a:solidFill>
                  <a:srgbClr val="585858"/>
                </a:solidFill>
              </a:rPr>
              <a:t>(pas </a:t>
            </a:r>
            <a:r>
              <a:rPr spc="-5" dirty="0">
                <a:solidFill>
                  <a:srgbClr val="585858"/>
                </a:solidFill>
              </a:rPr>
              <a:t>de </a:t>
            </a:r>
            <a:r>
              <a:rPr dirty="0">
                <a:solidFill>
                  <a:srgbClr val="585858"/>
                </a:solidFill>
              </a:rPr>
              <a:t>retour  à </a:t>
            </a:r>
            <a:r>
              <a:rPr spc="-5" dirty="0">
                <a:solidFill>
                  <a:srgbClr val="585858"/>
                </a:solidFill>
              </a:rPr>
              <a:t>la ligne après l’élément), </a:t>
            </a:r>
            <a:r>
              <a:rPr dirty="0">
                <a:solidFill>
                  <a:srgbClr val="585858"/>
                </a:solidFill>
              </a:rPr>
              <a:t>mais </a:t>
            </a:r>
            <a:r>
              <a:rPr spc="-5" dirty="0">
                <a:solidFill>
                  <a:srgbClr val="585858"/>
                </a:solidFill>
              </a:rPr>
              <a:t>avec les propriétés d’un bloc  </a:t>
            </a:r>
            <a:r>
              <a:rPr dirty="0">
                <a:solidFill>
                  <a:srgbClr val="585858"/>
                </a:solidFill>
              </a:rPr>
              <a:t>(possibilité </a:t>
            </a:r>
            <a:r>
              <a:rPr spc="-5" dirty="0">
                <a:solidFill>
                  <a:srgbClr val="585858"/>
                </a:solidFill>
              </a:rPr>
              <a:t>d’avoir une dimension et des</a:t>
            </a:r>
            <a:r>
              <a:rPr spc="-20" dirty="0">
                <a:solidFill>
                  <a:srgbClr val="585858"/>
                </a:solidFill>
              </a:rPr>
              <a:t> </a:t>
            </a:r>
            <a:r>
              <a:rPr dirty="0">
                <a:solidFill>
                  <a:srgbClr val="585858"/>
                </a:solidFill>
              </a:rPr>
              <a:t>marges)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251200" y="355600"/>
            <a:ext cx="362331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Display:inline-block</a:t>
            </a:r>
            <a:endParaRPr sz="3000"/>
          </a:p>
        </p:txBody>
      </p:sp>
      <p:sp>
        <p:nvSpPr>
          <p:cNvPr id="7" name="object 7"/>
          <p:cNvSpPr/>
          <p:nvPr/>
        </p:nvSpPr>
        <p:spPr>
          <a:xfrm>
            <a:off x="2376487" y="4248150"/>
            <a:ext cx="1008380" cy="1008380"/>
          </a:xfrm>
          <a:custGeom>
            <a:avLst/>
            <a:gdLst/>
            <a:ahLst/>
            <a:cxnLst/>
            <a:rect l="l" t="t" r="r" b="b"/>
            <a:pathLst>
              <a:path w="1008379" h="1008379">
                <a:moveTo>
                  <a:pt x="1008062" y="0"/>
                </a:moveTo>
                <a:lnTo>
                  <a:pt x="0" y="0"/>
                </a:lnTo>
                <a:lnTo>
                  <a:pt x="0" y="1008062"/>
                </a:lnTo>
                <a:lnTo>
                  <a:pt x="1008062" y="1008062"/>
                </a:lnTo>
                <a:lnTo>
                  <a:pt x="1008062" y="0"/>
                </a:lnTo>
                <a:close/>
              </a:path>
            </a:pathLst>
          </a:custGeom>
          <a:solidFill>
            <a:srgbClr val="B3B3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455987" y="4248150"/>
            <a:ext cx="2447925" cy="1008380"/>
          </a:xfrm>
          <a:custGeom>
            <a:avLst/>
            <a:gdLst/>
            <a:ahLst/>
            <a:cxnLst/>
            <a:rect l="l" t="t" r="r" b="b"/>
            <a:pathLst>
              <a:path w="2447925" h="1008379">
                <a:moveTo>
                  <a:pt x="2447925" y="0"/>
                </a:moveTo>
                <a:lnTo>
                  <a:pt x="0" y="0"/>
                </a:lnTo>
                <a:lnTo>
                  <a:pt x="0" y="1008062"/>
                </a:lnTo>
                <a:lnTo>
                  <a:pt x="2447925" y="1008062"/>
                </a:lnTo>
                <a:lnTo>
                  <a:pt x="2447925" y="0"/>
                </a:lnTo>
                <a:close/>
              </a:path>
            </a:pathLst>
          </a:custGeom>
          <a:solidFill>
            <a:srgbClr val="B3B3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975350" y="4248150"/>
            <a:ext cx="2016125" cy="1008380"/>
          </a:xfrm>
          <a:custGeom>
            <a:avLst/>
            <a:gdLst/>
            <a:ahLst/>
            <a:cxnLst/>
            <a:rect l="l" t="t" r="r" b="b"/>
            <a:pathLst>
              <a:path w="2016125" h="1008379">
                <a:moveTo>
                  <a:pt x="2016125" y="0"/>
                </a:moveTo>
                <a:lnTo>
                  <a:pt x="0" y="0"/>
                </a:lnTo>
                <a:lnTo>
                  <a:pt x="0" y="1008062"/>
                </a:lnTo>
                <a:lnTo>
                  <a:pt x="2016125" y="1008062"/>
                </a:lnTo>
                <a:lnTo>
                  <a:pt x="2016125" y="0"/>
                </a:lnTo>
                <a:close/>
              </a:path>
            </a:pathLst>
          </a:custGeom>
          <a:solidFill>
            <a:srgbClr val="B3B3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178</a:t>
            </a:fld>
            <a:endParaRPr dirty="0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349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292100"/>
            <a:ext cx="2857500" cy="65087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>
              <a:lnSpc>
                <a:spcPts val="2400"/>
              </a:lnSpc>
              <a:spcBef>
                <a:spcPts val="280"/>
              </a:spcBef>
            </a:pPr>
            <a:r>
              <a:rPr sz="2100" spc="-5" dirty="0"/>
              <a:t>Display:inline-block et  </a:t>
            </a:r>
            <a:r>
              <a:rPr sz="2100" dirty="0"/>
              <a:t>navigation</a:t>
            </a:r>
            <a:r>
              <a:rPr sz="2100" spc="-100" dirty="0"/>
              <a:t> </a:t>
            </a:r>
            <a:r>
              <a:rPr sz="2100" dirty="0"/>
              <a:t>horizontale</a:t>
            </a:r>
            <a:endParaRPr sz="2100"/>
          </a:p>
        </p:txBody>
      </p:sp>
      <p:sp>
        <p:nvSpPr>
          <p:cNvPr id="6" name="object 6"/>
          <p:cNvSpPr txBox="1"/>
          <p:nvPr/>
        </p:nvSpPr>
        <p:spPr>
          <a:xfrm>
            <a:off x="228600" y="2413000"/>
            <a:ext cx="2428240" cy="3462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display: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inline-block;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marL="139700" marR="845185" indent="-127635">
              <a:lnSpc>
                <a:spcPct val="164300"/>
              </a:lnSpc>
              <a:spcBef>
                <a:spcPts val="125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 a{  display:</a:t>
            </a:r>
            <a:r>
              <a:rPr sz="18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block;  padding:</a:t>
            </a:r>
            <a:r>
              <a:rPr sz="1800" spc="-5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93652" y="5549900"/>
            <a:ext cx="3868850" cy="381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037984" y="3272234"/>
            <a:ext cx="980497" cy="92273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394200" y="520700"/>
            <a:ext cx="4611370" cy="1320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1700"/>
              </a:lnSpc>
              <a:spcBef>
                <a:spcPts val="100"/>
              </a:spcBef>
            </a:pP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display: inline-block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une liste de liens  permet par exemple 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une  navigation</a:t>
            </a:r>
            <a:r>
              <a:rPr sz="20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horizontale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372453" y="4571923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3868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3600" y="1282700"/>
            <a:ext cx="3905885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Attribut </a:t>
            </a:r>
            <a:r>
              <a:rPr sz="2400" dirty="0">
                <a:solidFill>
                  <a:srgbClr val="0084D1"/>
                </a:solidFill>
                <a:latin typeface="Arial"/>
                <a:cs typeface="Arial"/>
              </a:rPr>
              <a:t>style =</a:t>
            </a:r>
            <a:r>
              <a:rPr sz="2400" spc="-15" dirty="0">
                <a:solidFill>
                  <a:srgbClr val="0084D1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0084D1"/>
                </a:solidFill>
                <a:latin typeface="Arial"/>
                <a:cs typeface="Arial"/>
              </a:rPr>
              <a:t>…;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Je veux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titres roses »</a:t>
            </a:r>
            <a:r>
              <a:rPr sz="2400" spc="-10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2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&lt;h1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style="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color:pink;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</a:t>
            </a:r>
            <a:r>
              <a:rPr sz="2400" b="1" spc="-4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3400" y="19964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3400" y="36474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63600" y="3375659"/>
            <a:ext cx="5193030" cy="2146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sous titres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avec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fond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violette</a:t>
            </a:r>
            <a:endParaRPr sz="2400">
              <a:latin typeface="Arial"/>
              <a:cs typeface="Arial"/>
            </a:endParaRPr>
          </a:p>
          <a:p>
            <a:pPr marL="12700" marR="1691005">
              <a:lnSpc>
                <a:spcPct val="142300"/>
              </a:lnSpc>
              <a:spcBef>
                <a:spcPts val="10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&lt;h2</a:t>
            </a:r>
            <a:r>
              <a:rPr sz="2400" b="1" spc="-9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style="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background-  color:purple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36700" y="355600"/>
            <a:ext cx="70567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“en ligne” dans la balise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HTML</a:t>
            </a:r>
            <a:endParaRPr sz="3000"/>
          </a:p>
        </p:txBody>
      </p:sp>
      <p:sp>
        <p:nvSpPr>
          <p:cNvPr id="8" name="object 8"/>
          <p:cNvSpPr/>
          <p:nvPr/>
        </p:nvSpPr>
        <p:spPr>
          <a:xfrm>
            <a:off x="6299200" y="1409700"/>
            <a:ext cx="3542581" cy="2527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</a:t>
            </a:fld>
            <a:endParaRPr dirty="0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45451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colonne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blanche entre les éléments.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Plus sur  ce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problème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ici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90700" y="355600"/>
            <a:ext cx="654367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Display:inline-block et </a:t>
            </a:r>
            <a:r>
              <a:rPr sz="3000" dirty="0">
                <a:solidFill>
                  <a:srgbClr val="585858"/>
                </a:solidFill>
              </a:rPr>
              <a:t>bugs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connus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3747994" y="4506983"/>
            <a:ext cx="1873623" cy="392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180</a:t>
            </a:fld>
            <a:endParaRPr dirty="0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181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30200" marR="5080">
              <a:lnSpc>
                <a:spcPct val="144100"/>
              </a:lnSpc>
              <a:spcBef>
                <a:spcPts val="150"/>
              </a:spcBef>
            </a:pPr>
            <a:r>
              <a:rPr spc="-5" dirty="0">
                <a:solidFill>
                  <a:srgbClr val="418DD3"/>
                </a:solidFill>
              </a:rPr>
              <a:t>display: none </a:t>
            </a:r>
            <a:r>
              <a:rPr spc="-5" dirty="0">
                <a:solidFill>
                  <a:srgbClr val="585858"/>
                </a:solidFill>
              </a:rPr>
              <a:t>permet de </a:t>
            </a:r>
            <a:r>
              <a:rPr dirty="0">
                <a:solidFill>
                  <a:srgbClr val="585858"/>
                </a:solidFill>
              </a:rPr>
              <a:t>retirer </a:t>
            </a:r>
            <a:r>
              <a:rPr spc="-5" dirty="0">
                <a:solidFill>
                  <a:srgbClr val="585858"/>
                </a:solidFill>
              </a:rPr>
              <a:t>un élément du </a:t>
            </a:r>
            <a:r>
              <a:rPr dirty="0">
                <a:solidFill>
                  <a:srgbClr val="585858"/>
                </a:solidFill>
              </a:rPr>
              <a:t>flux </a:t>
            </a:r>
            <a:r>
              <a:rPr spc="-5" dirty="0">
                <a:solidFill>
                  <a:srgbClr val="585858"/>
                </a:solidFill>
              </a:rPr>
              <a:t>de la page </a:t>
            </a:r>
            <a:r>
              <a:rPr dirty="0">
                <a:solidFill>
                  <a:srgbClr val="585858"/>
                </a:solidFill>
              </a:rPr>
              <a:t>: </a:t>
            </a:r>
            <a:r>
              <a:rPr spc="-5" dirty="0">
                <a:solidFill>
                  <a:srgbClr val="585858"/>
                </a:solidFill>
              </a:rPr>
              <a:t>il  n’est plus </a:t>
            </a:r>
            <a:r>
              <a:rPr dirty="0">
                <a:solidFill>
                  <a:srgbClr val="585858"/>
                </a:solidFill>
              </a:rPr>
              <a:t>visible, </a:t>
            </a:r>
            <a:r>
              <a:rPr spc="-5" dirty="0">
                <a:solidFill>
                  <a:srgbClr val="585858"/>
                </a:solidFill>
              </a:rPr>
              <a:t>et la place qu’il occupait est disponible pour  d’autres éléments, </a:t>
            </a:r>
            <a:r>
              <a:rPr dirty="0">
                <a:solidFill>
                  <a:srgbClr val="585858"/>
                </a:solidFill>
              </a:rPr>
              <a:t>c’est comme s’il </a:t>
            </a:r>
            <a:r>
              <a:rPr spc="-5" dirty="0">
                <a:solidFill>
                  <a:srgbClr val="585858"/>
                </a:solidFill>
              </a:rPr>
              <a:t>n’existait</a:t>
            </a:r>
            <a:r>
              <a:rPr spc="-25" dirty="0">
                <a:solidFill>
                  <a:srgbClr val="585858"/>
                </a:solidFill>
              </a:rPr>
              <a:t> </a:t>
            </a:r>
            <a:r>
              <a:rPr spc="-5" dirty="0">
                <a:solidFill>
                  <a:srgbClr val="585858"/>
                </a:solidFill>
              </a:rPr>
              <a:t>pas.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42900" y="325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994761"/>
            <a:ext cx="8342630" cy="106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en </a:t>
            </a:r>
            <a:r>
              <a:rPr sz="2400" spc="-5" dirty="0">
                <a:solidFill>
                  <a:srgbClr val="418CD3"/>
                </a:solidFill>
                <a:latin typeface="Arial"/>
                <a:cs typeface="Arial"/>
              </a:rPr>
              <a:t>display:none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lus par les lecteurs  d’écran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43840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4125061"/>
            <a:ext cx="8528685" cy="106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Pour rendre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l’élément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nouveau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visible,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faut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lui appliquer par  exemple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418CD3"/>
                </a:solidFill>
                <a:latin typeface="Arial"/>
                <a:cs typeface="Arial"/>
              </a:rPr>
              <a:t>display:block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848100" y="355600"/>
            <a:ext cx="24174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Display:none</a:t>
            </a:r>
            <a:endParaRPr sz="3000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701800" y="2413000"/>
            <a:ext cx="677037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b="1" dirty="0">
                <a:solidFill>
                  <a:srgbClr val="FAF9F9"/>
                </a:solidFill>
                <a:latin typeface="Arial"/>
                <a:cs typeface="Arial"/>
              </a:rPr>
              <a:t>Positionnement</a:t>
            </a:r>
            <a:r>
              <a:rPr sz="5400" b="1" spc="-9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5400" b="1" spc="-5" dirty="0">
                <a:solidFill>
                  <a:srgbClr val="FAF9F9"/>
                </a:solidFill>
                <a:latin typeface="Arial"/>
                <a:cs typeface="Arial"/>
              </a:rPr>
              <a:t>CSS</a:t>
            </a:r>
            <a:endParaRPr sz="5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182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663700" y="4699000"/>
            <a:ext cx="683640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FAF9F9"/>
                </a:solidFill>
                <a:latin typeface="Arial"/>
                <a:cs typeface="Arial"/>
              </a:rPr>
              <a:t>Position </a:t>
            </a:r>
            <a:r>
              <a:rPr sz="3600" spc="-5" dirty="0">
                <a:solidFill>
                  <a:srgbClr val="FAF9F9"/>
                </a:solidFill>
                <a:latin typeface="Arial"/>
                <a:cs typeface="Arial"/>
              </a:rPr>
              <a:t>relative, absolute et</a:t>
            </a:r>
            <a:r>
              <a:rPr sz="36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3600" dirty="0">
                <a:solidFill>
                  <a:srgbClr val="FAF9F9"/>
                </a:solidFill>
                <a:latin typeface="Arial"/>
                <a:cs typeface="Arial"/>
              </a:rPr>
              <a:t>fixed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52868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position:valeur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positionner les éléments  dans la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page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37819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static (valeur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par défaut)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,relative, 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absolute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fixed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175000" y="355600"/>
            <a:ext cx="3772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Positionnement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9101455" cy="3185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0084D8"/>
                </a:solidFill>
                <a:latin typeface="Arial"/>
                <a:cs typeface="Arial"/>
              </a:rPr>
              <a:t>static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défaut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avec position: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static;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n'est positionné d'aucune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manière  spéciale.</a:t>
            </a:r>
            <a:endParaRPr sz="2400">
              <a:latin typeface="Arial"/>
              <a:cs typeface="Arial"/>
            </a:endParaRPr>
          </a:p>
          <a:p>
            <a:pPr marL="12700" marR="510540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static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dit non positionné et un élément avec une  propriété position ayant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autre 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static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dit  positionné.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670300" y="355600"/>
            <a:ext cx="27774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Position:static;</a:t>
            </a:r>
            <a:endParaRPr sz="3000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36168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positionné avec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position:relative;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comporte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 défaut de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manière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static.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9865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utiliser les propriété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top,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left,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right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bottom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déplacer  l'élément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3746500"/>
            <a:ext cx="8698230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reste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sera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affecté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top,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left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right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bottom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peuvent prendre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positives ou  négatives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(10px, -30px,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etc.)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2900" y="44475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505200" y="355600"/>
            <a:ext cx="3116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Position:relative;</a:t>
            </a:r>
            <a:endParaRPr sz="3000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97300" y="203200"/>
            <a:ext cx="24987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Position:relative;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1995805" cy="164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.content a</a:t>
            </a:r>
            <a:r>
              <a:rPr sz="1800" spc="-2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position:relative;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top:-15px;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35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095"/>
            <a:ext cx="409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Déplacer un élément de quelques</a:t>
            </a:r>
            <a:r>
              <a:rPr sz="1800" spc="-7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pixels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33355" y="5726945"/>
            <a:ext cx="7594755" cy="8487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68406" y="3625850"/>
            <a:ext cx="7604272" cy="1085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860290" y="4859947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186</a:t>
            </a:fld>
            <a:endParaRPr dirty="0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4987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Position:relative;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3314700"/>
            <a:ext cx="2058035" cy="165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.picto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 marR="5080">
              <a:lnSpc>
                <a:spcPct val="162000"/>
              </a:lnSpc>
              <a:spcBef>
                <a:spcPts val="10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relative; 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top:5px;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653594" y="2923285"/>
            <a:ext cx="2307210" cy="4533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780103" y="4713316"/>
            <a:ext cx="2095993" cy="412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357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97300" y="203200"/>
            <a:ext cx="24987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Position:relative;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14274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Faire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 lien qui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s’enfonce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de 2px quand  on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l’active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2058035" cy="165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.button:active{</a:t>
            </a:r>
            <a:endParaRPr sz="1800">
              <a:latin typeface="Arial"/>
              <a:cs typeface="Arial"/>
            </a:endParaRPr>
          </a:p>
          <a:p>
            <a:pPr marL="139700" marR="5080">
              <a:lnSpc>
                <a:spcPct val="162000"/>
              </a:lnSpc>
              <a:spcBef>
                <a:spcPts val="10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relative; 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top:2px;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104900" y="4432300"/>
            <a:ext cx="7635682" cy="1270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188</a:t>
            </a:fld>
            <a:endParaRPr dirty="0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189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30200" marR="5080">
              <a:lnSpc>
                <a:spcPct val="144100"/>
              </a:lnSpc>
              <a:spcBef>
                <a:spcPts val="150"/>
              </a:spcBef>
            </a:pPr>
            <a:r>
              <a:rPr spc="-5" dirty="0">
                <a:solidFill>
                  <a:srgbClr val="585858"/>
                </a:solidFill>
              </a:rPr>
              <a:t>Un élément en </a:t>
            </a:r>
            <a:r>
              <a:rPr spc="-5" dirty="0">
                <a:solidFill>
                  <a:srgbClr val="418DD3"/>
                </a:solidFill>
              </a:rPr>
              <a:t>position: </a:t>
            </a:r>
            <a:r>
              <a:rPr dirty="0">
                <a:solidFill>
                  <a:srgbClr val="418DD3"/>
                </a:solidFill>
              </a:rPr>
              <a:t>fixed; </a:t>
            </a:r>
            <a:r>
              <a:rPr spc="-5" dirty="0">
                <a:solidFill>
                  <a:srgbClr val="585858"/>
                </a:solidFill>
              </a:rPr>
              <a:t>ne bougera pas, </a:t>
            </a:r>
            <a:r>
              <a:rPr dirty="0">
                <a:solidFill>
                  <a:srgbClr val="585858"/>
                </a:solidFill>
              </a:rPr>
              <a:t>même si </a:t>
            </a:r>
            <a:r>
              <a:rPr spc="-5" dirty="0">
                <a:solidFill>
                  <a:srgbClr val="585858"/>
                </a:solidFill>
              </a:rPr>
              <a:t>on </a:t>
            </a:r>
            <a:r>
              <a:rPr dirty="0">
                <a:solidFill>
                  <a:srgbClr val="585858"/>
                </a:solidFill>
              </a:rPr>
              <a:t>fait  </a:t>
            </a:r>
            <a:r>
              <a:rPr spc="-5" dirty="0">
                <a:solidFill>
                  <a:srgbClr val="585858"/>
                </a:solidFill>
              </a:rPr>
              <a:t>défiler la page. </a:t>
            </a:r>
            <a:r>
              <a:rPr dirty="0">
                <a:solidFill>
                  <a:srgbClr val="585858"/>
                </a:solidFill>
              </a:rPr>
              <a:t>Il sort </a:t>
            </a:r>
            <a:r>
              <a:rPr spc="-5" dirty="0">
                <a:solidFill>
                  <a:srgbClr val="585858"/>
                </a:solidFill>
              </a:rPr>
              <a:t>du </a:t>
            </a:r>
            <a:r>
              <a:rPr dirty="0">
                <a:solidFill>
                  <a:srgbClr val="585858"/>
                </a:solidFill>
              </a:rPr>
              <a:t>flux </a:t>
            </a:r>
            <a:r>
              <a:rPr spc="-5" dirty="0">
                <a:solidFill>
                  <a:srgbClr val="585858"/>
                </a:solidFill>
              </a:rPr>
              <a:t>et </a:t>
            </a:r>
            <a:r>
              <a:rPr dirty="0">
                <a:solidFill>
                  <a:srgbClr val="585858"/>
                </a:solidFill>
              </a:rPr>
              <a:t>se </a:t>
            </a:r>
            <a:r>
              <a:rPr spc="-5" dirty="0">
                <a:solidFill>
                  <a:srgbClr val="585858"/>
                </a:solidFill>
              </a:rPr>
              <a:t>positionne au dessus des autres  éléments.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42900" y="325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3149600"/>
            <a:ext cx="8396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positionne par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rapport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l'espace affichable du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navigateur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733800" y="355600"/>
            <a:ext cx="26504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fixed</a:t>
            </a:r>
            <a:endParaRPr sz="3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180830" cy="2727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Et 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je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veux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appliquer 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 à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titres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?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Et 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je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veux changer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titres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coup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?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9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Long et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fastidieux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MAIS c’est comme ça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JavaScript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inject du CSS donc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vous  risquez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voir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dans l’inspecteur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d’élément.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63800" y="355600"/>
            <a:ext cx="51917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Problèmes 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maintenabilité</a:t>
            </a:r>
            <a:endParaRPr sz="3000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2829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Exemple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position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fixed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d'une barre de navigation en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haut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733800" y="355600"/>
            <a:ext cx="26504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Position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:fixed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47700" y="2819400"/>
            <a:ext cx="8826500" cy="2590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190</a:t>
            </a:fld>
            <a:endParaRPr dirty="0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75100" y="203200"/>
            <a:ext cx="21253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</a:t>
            </a:r>
            <a:r>
              <a:rPr sz="2400" spc="-90" dirty="0"/>
              <a:t> </a:t>
            </a:r>
            <a:r>
              <a:rPr sz="2400" dirty="0"/>
              <a:t>:fixed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1054100"/>
            <a:ext cx="26555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Sortir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la navigation du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flux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425"/>
            <a:ext cx="17913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.nav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fixed;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00100" y="3784600"/>
            <a:ext cx="8826500" cy="2908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191</a:t>
            </a:fld>
            <a:endParaRPr dirty="0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75100" y="203200"/>
            <a:ext cx="21253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</a:t>
            </a:r>
            <a:r>
              <a:rPr sz="2400" spc="-90" dirty="0"/>
              <a:t> </a:t>
            </a:r>
            <a:r>
              <a:rPr sz="2400" dirty="0"/>
              <a:t>:fixed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129404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La positionner en haut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0px des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3 coins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pour qu’elle s’affiche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toujours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00" y="838200"/>
            <a:ext cx="1398905" cy="196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.nav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400">
              <a:latin typeface="Arial"/>
              <a:cs typeface="Arial"/>
            </a:endParaRPr>
          </a:p>
          <a:p>
            <a:pPr marL="111125" marR="5080">
              <a:lnSpc>
                <a:spcPts val="2800"/>
              </a:lnSpc>
              <a:spcBef>
                <a:spcPts val="180"/>
              </a:spcBef>
            </a:pPr>
            <a:r>
              <a:rPr sz="14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400" b="1" spc="-10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AF00"/>
                </a:solidFill>
                <a:latin typeface="Arial"/>
                <a:cs typeface="Arial"/>
              </a:rPr>
              <a:t>fixed;  top:</a:t>
            </a:r>
            <a:r>
              <a:rPr sz="1400" b="1" spc="-1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400">
              <a:latin typeface="Arial"/>
              <a:cs typeface="Arial"/>
            </a:endParaRPr>
          </a:p>
          <a:p>
            <a:pPr marL="111125">
              <a:lnSpc>
                <a:spcPct val="100000"/>
              </a:lnSpc>
              <a:spcBef>
                <a:spcPts val="740"/>
              </a:spcBef>
            </a:pPr>
            <a:r>
              <a:rPr sz="1400" b="1" dirty="0">
                <a:solidFill>
                  <a:srgbClr val="FFAF00"/>
                </a:solidFill>
                <a:latin typeface="Arial"/>
                <a:cs typeface="Arial"/>
              </a:rPr>
              <a:t>left:</a:t>
            </a:r>
            <a:r>
              <a:rPr sz="1400" b="1" spc="-10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400">
              <a:latin typeface="Arial"/>
              <a:cs typeface="Arial"/>
            </a:endParaRPr>
          </a:p>
          <a:p>
            <a:pPr marL="111125">
              <a:lnSpc>
                <a:spcPct val="100000"/>
              </a:lnSpc>
              <a:spcBef>
                <a:spcPts val="1020"/>
              </a:spcBef>
            </a:pPr>
            <a:r>
              <a:rPr sz="1400" b="1" spc="-5" dirty="0">
                <a:solidFill>
                  <a:srgbClr val="FFAF00"/>
                </a:solidFill>
                <a:latin typeface="Arial"/>
                <a:cs typeface="Arial"/>
              </a:rPr>
              <a:t>right:</a:t>
            </a:r>
            <a:r>
              <a:rPr sz="1400" b="1" spc="-1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20"/>
              </a:spcBef>
            </a:pP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4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23900" y="3848100"/>
            <a:ext cx="8775700" cy="2870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192</a:t>
            </a:fld>
            <a:endParaRPr dirty="0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78339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Utilisation 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top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bar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navigation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sticky 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haut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4700" y="2082800"/>
            <a:ext cx="3246755" cy="91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http://designmodo.com/</a:t>
            </a:r>
            <a:endParaRPr sz="2200">
              <a:latin typeface="Arial"/>
              <a:cs typeface="Arial"/>
            </a:endParaRPr>
          </a:p>
          <a:p>
            <a:pPr marL="330200" indent="-317500">
              <a:lnSpc>
                <a:spcPct val="100000"/>
              </a:lnSpc>
              <a:spcBef>
                <a:spcPts val="176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http://www.lesechos.fr/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09800" y="355600"/>
            <a:ext cx="5700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 fixed dans la </a:t>
            </a:r>
            <a:r>
              <a:rPr sz="3000" spc="-5" dirty="0">
                <a:solidFill>
                  <a:srgbClr val="585858"/>
                </a:solidFill>
              </a:rPr>
              <a:t>vraie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vie</a:t>
            </a:r>
            <a:endParaRPr sz="3000"/>
          </a:p>
        </p:txBody>
      </p:sp>
      <p:sp>
        <p:nvSpPr>
          <p:cNvPr id="6" name="object 6"/>
          <p:cNvSpPr/>
          <p:nvPr/>
        </p:nvSpPr>
        <p:spPr>
          <a:xfrm>
            <a:off x="0" y="4533900"/>
            <a:ext cx="10071100" cy="30226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193</a:t>
            </a:fld>
            <a:endParaRPr dirty="0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364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89000" y="6934200"/>
            <a:ext cx="8315959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http://www.marketingmag.stfi.re/hubs-c/smartphone-addiction-nomophobia/</a:t>
            </a:r>
            <a:r>
              <a:rPr sz="1700" u="heavy" spc="7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?sf=ozpplo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60400" y="393700"/>
            <a:ext cx="881126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dirty="0">
                <a:solidFill>
                  <a:srgbClr val="585858"/>
                </a:solidFill>
              </a:rPr>
              <a:t>Position: fixed dans la </a:t>
            </a:r>
            <a:r>
              <a:rPr sz="2700" spc="-5" dirty="0">
                <a:solidFill>
                  <a:srgbClr val="585858"/>
                </a:solidFill>
              </a:rPr>
              <a:t>vraie vie, </a:t>
            </a:r>
            <a:r>
              <a:rPr sz="2700" dirty="0">
                <a:solidFill>
                  <a:srgbClr val="585858"/>
                </a:solidFill>
              </a:rPr>
              <a:t>un peu trop</a:t>
            </a:r>
            <a:r>
              <a:rPr sz="2700" spc="-90" dirty="0">
                <a:solidFill>
                  <a:srgbClr val="585858"/>
                </a:solidFill>
              </a:rPr>
              <a:t> </a:t>
            </a:r>
            <a:r>
              <a:rPr sz="2700" dirty="0">
                <a:solidFill>
                  <a:srgbClr val="585858"/>
                </a:solidFill>
              </a:rPr>
              <a:t>d’ailleurs</a:t>
            </a:r>
            <a:endParaRPr sz="2700"/>
          </a:p>
        </p:txBody>
      </p:sp>
      <p:grpSp>
        <p:nvGrpSpPr>
          <p:cNvPr id="5" name="object 5"/>
          <p:cNvGrpSpPr/>
          <p:nvPr/>
        </p:nvGrpSpPr>
        <p:grpSpPr>
          <a:xfrm>
            <a:off x="0" y="1118844"/>
            <a:ext cx="10083800" cy="5384165"/>
            <a:chOff x="0" y="1118844"/>
            <a:chExt cx="10083800" cy="5384165"/>
          </a:xfrm>
        </p:grpSpPr>
        <p:sp>
          <p:nvSpPr>
            <p:cNvPr id="6" name="object 6"/>
            <p:cNvSpPr/>
            <p:nvPr/>
          </p:nvSpPr>
          <p:spPr>
            <a:xfrm>
              <a:off x="0" y="1257300"/>
              <a:ext cx="10071100" cy="52451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295895" y="1131544"/>
              <a:ext cx="7417434" cy="1208405"/>
            </a:xfrm>
            <a:custGeom>
              <a:avLst/>
              <a:gdLst/>
              <a:ahLst/>
              <a:cxnLst/>
              <a:rect l="l" t="t" r="r" b="b"/>
              <a:pathLst>
                <a:path w="7417434" h="1208405">
                  <a:moveTo>
                    <a:pt x="0" y="0"/>
                  </a:moveTo>
                  <a:lnTo>
                    <a:pt x="7416825" y="0"/>
                  </a:lnTo>
                  <a:lnTo>
                    <a:pt x="7416825" y="1208138"/>
                  </a:lnTo>
                  <a:lnTo>
                    <a:pt x="0" y="1208138"/>
                  </a:lnTo>
                  <a:lnTo>
                    <a:pt x="0" y="0"/>
                  </a:lnTo>
                  <a:close/>
                </a:path>
              </a:pathLst>
            </a:custGeom>
            <a:ln w="25400">
              <a:solidFill>
                <a:srgbClr val="BA8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6084087"/>
              <a:ext cx="10071100" cy="0"/>
            </a:xfrm>
            <a:custGeom>
              <a:avLst/>
              <a:gdLst/>
              <a:ahLst/>
              <a:cxnLst/>
              <a:rect l="l" t="t" r="r" b="b"/>
              <a:pathLst>
                <a:path w="10071100">
                  <a:moveTo>
                    <a:pt x="0" y="0"/>
                  </a:moveTo>
                  <a:lnTo>
                    <a:pt x="10071100" y="0"/>
                  </a:lnTo>
                </a:path>
              </a:pathLst>
            </a:custGeom>
            <a:ln w="25400">
              <a:solidFill>
                <a:srgbClr val="BA8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776857" y="5364010"/>
              <a:ext cx="2294255" cy="720090"/>
            </a:xfrm>
            <a:custGeom>
              <a:avLst/>
              <a:gdLst/>
              <a:ahLst/>
              <a:cxnLst/>
              <a:rect l="l" t="t" r="r" b="b"/>
              <a:pathLst>
                <a:path w="2294254" h="720089">
                  <a:moveTo>
                    <a:pt x="0" y="0"/>
                  </a:moveTo>
                  <a:lnTo>
                    <a:pt x="2294242" y="0"/>
                  </a:lnTo>
                </a:path>
                <a:path w="2294254" h="720089">
                  <a:moveTo>
                    <a:pt x="2294242" y="720077"/>
                  </a:moveTo>
                  <a:lnTo>
                    <a:pt x="0" y="720077"/>
                  </a:lnTo>
                  <a:lnTo>
                    <a:pt x="0" y="0"/>
                  </a:lnTo>
                </a:path>
              </a:pathLst>
            </a:custGeom>
            <a:ln w="25400">
              <a:solidFill>
                <a:srgbClr val="BA8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0" y="6587426"/>
            <a:ext cx="10071100" cy="0"/>
          </a:xfrm>
          <a:custGeom>
            <a:avLst/>
            <a:gdLst/>
            <a:ahLst/>
            <a:cxnLst/>
            <a:rect l="l" t="t" r="r" b="b"/>
            <a:pathLst>
              <a:path w="10071100">
                <a:moveTo>
                  <a:pt x="10071100" y="0"/>
                </a:moveTo>
                <a:lnTo>
                  <a:pt x="0" y="0"/>
                </a:lnTo>
              </a:path>
            </a:pathLst>
          </a:custGeom>
          <a:ln w="25400">
            <a:solidFill>
              <a:srgbClr val="BA8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98600"/>
            <a:ext cx="417195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Un élément en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position:</a:t>
            </a:r>
            <a:r>
              <a:rPr sz="2200" spc="-7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absolute;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4700" y="1866900"/>
            <a:ext cx="8924290" cy="1435100"/>
          </a:xfrm>
          <a:prstGeom prst="rect">
            <a:avLst/>
          </a:prstGeom>
        </p:spPr>
        <p:txBody>
          <a:bodyPr vert="horz" wrap="square" lIns="0" tIns="1905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5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sort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du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flux (les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autres éléments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se réorganisent comme s’il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n’était pas</a:t>
            </a:r>
            <a:r>
              <a:rPr sz="20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là)</a:t>
            </a:r>
            <a:endParaRPr sz="2000">
              <a:latin typeface="Arial"/>
              <a:cs typeface="Arial"/>
            </a:endParaRPr>
          </a:p>
          <a:p>
            <a:pPr marL="330200" marR="5080" indent="-317500">
              <a:lnSpc>
                <a:spcPct val="145800"/>
              </a:lnSpc>
              <a:spcBef>
                <a:spcPts val="3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vient se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positionner par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rapport à son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dernier ancêtre positionné,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l’intérieur  de</a:t>
            </a:r>
            <a:r>
              <a:rPr sz="20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celui-ci.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35699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3332556"/>
            <a:ext cx="8984615" cy="990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défaut,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aucun ancêtre n’est positionné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qu’on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a modifié top,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left,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right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ou bottom) il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positionne par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rapport à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l'élément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racine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&lt;html&gt;.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46240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60400" y="4361103"/>
            <a:ext cx="8594090" cy="1016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77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positionner le parent, on donne au parent une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position: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relative |  fixed |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 absolute;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327400" y="355600"/>
            <a:ext cx="34544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absolute;</a:t>
            </a:r>
            <a:endParaRPr sz="3000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27400" y="355600"/>
            <a:ext cx="34544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absolute;</a:t>
            </a:r>
            <a:endParaRPr sz="3000"/>
          </a:p>
        </p:txBody>
      </p:sp>
      <p:grpSp>
        <p:nvGrpSpPr>
          <p:cNvPr id="4" name="object 4"/>
          <p:cNvGrpSpPr/>
          <p:nvPr/>
        </p:nvGrpSpPr>
        <p:grpSpPr>
          <a:xfrm>
            <a:off x="1599294" y="1687161"/>
            <a:ext cx="7303770" cy="5187950"/>
            <a:chOff x="1599294" y="1687161"/>
            <a:chExt cx="7303770" cy="5187950"/>
          </a:xfrm>
        </p:grpSpPr>
        <p:sp>
          <p:nvSpPr>
            <p:cNvPr id="5" name="object 5"/>
            <p:cNvSpPr/>
            <p:nvPr/>
          </p:nvSpPr>
          <p:spPr>
            <a:xfrm>
              <a:off x="1599294" y="1687161"/>
              <a:ext cx="7303516" cy="518792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22600" y="3136900"/>
              <a:ext cx="2311400" cy="17272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196</a:t>
            </a:fld>
            <a:endParaRPr dirty="0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38400" y="355600"/>
            <a:ext cx="52558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Centrer </a:t>
            </a:r>
            <a:r>
              <a:rPr sz="3000" dirty="0">
                <a:solidFill>
                  <a:srgbClr val="585858"/>
                </a:solidFill>
              </a:rPr>
              <a:t>une légende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d’image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5171534" y="1983816"/>
            <a:ext cx="4563262" cy="31735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92100" y="1981200"/>
            <a:ext cx="4118610" cy="311304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4523553" y="2903038"/>
            <a:ext cx="528320" cy="457834"/>
            <a:chOff x="4523553" y="2903038"/>
            <a:chExt cx="528320" cy="457834"/>
          </a:xfrm>
        </p:grpSpPr>
        <p:sp>
          <p:nvSpPr>
            <p:cNvPr id="7" name="object 7"/>
            <p:cNvSpPr/>
            <p:nvPr/>
          </p:nvSpPr>
          <p:spPr>
            <a:xfrm>
              <a:off x="4536262" y="2915742"/>
              <a:ext cx="502920" cy="432434"/>
            </a:xfrm>
            <a:custGeom>
              <a:avLst/>
              <a:gdLst/>
              <a:ahLst/>
              <a:cxnLst/>
              <a:rect l="l" t="t" r="r" b="b"/>
              <a:pathLst>
                <a:path w="502920" h="432435">
                  <a:moveTo>
                    <a:pt x="286524" y="0"/>
                  </a:moveTo>
                  <a:lnTo>
                    <a:pt x="286524" y="108013"/>
                  </a:lnTo>
                  <a:lnTo>
                    <a:pt x="0" y="108013"/>
                  </a:lnTo>
                  <a:lnTo>
                    <a:pt x="0" y="324040"/>
                  </a:lnTo>
                  <a:lnTo>
                    <a:pt x="286524" y="324040"/>
                  </a:lnTo>
                  <a:lnTo>
                    <a:pt x="286524" y="432053"/>
                  </a:lnTo>
                  <a:lnTo>
                    <a:pt x="502551" y="216026"/>
                  </a:lnTo>
                  <a:lnTo>
                    <a:pt x="286524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536253" y="2915738"/>
              <a:ext cx="502920" cy="432434"/>
            </a:xfrm>
            <a:custGeom>
              <a:avLst/>
              <a:gdLst/>
              <a:ahLst/>
              <a:cxnLst/>
              <a:rect l="l" t="t" r="r" b="b"/>
              <a:pathLst>
                <a:path w="502920" h="432435">
                  <a:moveTo>
                    <a:pt x="286524" y="324040"/>
                  </a:moveTo>
                  <a:lnTo>
                    <a:pt x="286524" y="432053"/>
                  </a:lnTo>
                  <a:lnTo>
                    <a:pt x="502551" y="216026"/>
                  </a:lnTo>
                  <a:lnTo>
                    <a:pt x="286524" y="0"/>
                  </a:lnTo>
                  <a:lnTo>
                    <a:pt x="286524" y="108013"/>
                  </a:lnTo>
                  <a:lnTo>
                    <a:pt x="0" y="108013"/>
                  </a:lnTo>
                  <a:lnTo>
                    <a:pt x="0" y="324040"/>
                  </a:lnTo>
                  <a:lnTo>
                    <a:pt x="286524" y="324040"/>
                  </a:lnTo>
                  <a:close/>
                </a:path>
              </a:pathLst>
            </a:custGeom>
            <a:ln w="25400">
              <a:solidFill>
                <a:srgbClr val="BA8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197</a:t>
            </a:fld>
            <a:endParaRPr dirty="0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57600" y="203200"/>
            <a:ext cx="2768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</a:t>
            </a:r>
            <a:r>
              <a:rPr sz="2400" spc="-85" dirty="0"/>
              <a:t> </a:t>
            </a:r>
            <a:r>
              <a:rPr sz="2400" spc="-5" dirty="0"/>
              <a:t>absolute;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63600"/>
            <a:ext cx="2534920" cy="154940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sz="1500" dirty="0">
                <a:solidFill>
                  <a:srgbClr val="FAF9F9"/>
                </a:solidFill>
                <a:latin typeface="Arial"/>
                <a:cs typeface="Arial"/>
              </a:rPr>
              <a:t>.caption</a:t>
            </a: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500">
              <a:latin typeface="Arial"/>
              <a:cs typeface="Arial"/>
            </a:endParaRPr>
          </a:p>
          <a:p>
            <a:pPr marL="118110" marR="5080">
              <a:lnSpc>
                <a:spcPct val="133300"/>
              </a:lnSpc>
            </a:pP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background:</a:t>
            </a:r>
            <a:r>
              <a:rPr sz="15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FAF9F9"/>
                </a:solidFill>
                <a:latin typeface="Arial"/>
                <a:cs typeface="Arial"/>
              </a:rPr>
              <a:t>rgba(0,0,0,0.8);  color:</a:t>
            </a: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500" spc="-15" dirty="0">
                <a:solidFill>
                  <a:srgbClr val="FAF9F9"/>
                </a:solidFill>
                <a:latin typeface="Arial"/>
                <a:cs typeface="Arial"/>
              </a:rPr>
              <a:t>#fff;</a:t>
            </a:r>
            <a:endParaRPr sz="1500">
              <a:latin typeface="Arial"/>
              <a:cs typeface="Arial"/>
            </a:endParaRPr>
          </a:p>
          <a:p>
            <a:pPr marL="118110">
              <a:lnSpc>
                <a:spcPct val="100000"/>
              </a:lnSpc>
              <a:spcBef>
                <a:spcPts val="600"/>
              </a:spcBef>
            </a:pP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padding:</a:t>
            </a:r>
            <a:r>
              <a:rPr sz="15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20px;</a:t>
            </a:r>
            <a:endParaRPr sz="1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15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5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00" y="914400"/>
            <a:ext cx="35318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Préparer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l’image avec les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couleurs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69900" y="3454400"/>
            <a:ext cx="8801100" cy="3441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198</a:t>
            </a:fld>
            <a:endParaRPr dirty="0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57600" y="203200"/>
            <a:ext cx="2768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</a:t>
            </a:r>
            <a:r>
              <a:rPr sz="2400" spc="-85" dirty="0"/>
              <a:t> </a:t>
            </a:r>
            <a:r>
              <a:rPr sz="2400" spc="-5" dirty="0"/>
              <a:t>absolute;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571500" y="743267"/>
            <a:ext cx="1501140" cy="1829435"/>
          </a:xfrm>
          <a:prstGeom prst="rect">
            <a:avLst/>
          </a:prstGeom>
        </p:spPr>
        <p:txBody>
          <a:bodyPr vert="horz" wrap="square" lIns="0" tIns="11366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94"/>
              </a:spcBef>
            </a:pPr>
            <a:r>
              <a:rPr sz="1250" dirty="0">
                <a:solidFill>
                  <a:srgbClr val="FAF9F9"/>
                </a:solidFill>
                <a:latin typeface="Arial"/>
                <a:cs typeface="Arial"/>
              </a:rPr>
              <a:t>.caption</a:t>
            </a:r>
            <a:r>
              <a:rPr sz="125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25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250">
              <a:latin typeface="Arial"/>
              <a:cs typeface="Arial"/>
            </a:endParaRPr>
          </a:p>
          <a:p>
            <a:pPr marL="57150" marR="5080">
              <a:lnSpc>
                <a:spcPts val="2400"/>
              </a:lnSpc>
              <a:spcBef>
                <a:spcPts val="130"/>
              </a:spcBef>
            </a:pPr>
            <a:r>
              <a:rPr sz="1250" b="1" dirty="0">
                <a:solidFill>
                  <a:srgbClr val="FFAF00"/>
                </a:solidFill>
                <a:latin typeface="Arial"/>
                <a:cs typeface="Arial"/>
              </a:rPr>
              <a:t>position: </a:t>
            </a:r>
            <a:r>
              <a:rPr sz="1250" b="1" spc="-5" dirty="0">
                <a:solidFill>
                  <a:srgbClr val="FFAF00"/>
                </a:solidFill>
                <a:latin typeface="Arial"/>
                <a:cs typeface="Arial"/>
              </a:rPr>
              <a:t>absolute;  </a:t>
            </a:r>
            <a:r>
              <a:rPr sz="1250" b="1" spc="5" dirty="0">
                <a:solidFill>
                  <a:srgbClr val="FFAF00"/>
                </a:solidFill>
                <a:latin typeface="Arial"/>
                <a:cs typeface="Arial"/>
              </a:rPr>
              <a:t>bottom: </a:t>
            </a:r>
            <a:r>
              <a:rPr sz="1250" b="1" dirty="0">
                <a:solidFill>
                  <a:srgbClr val="FFAF00"/>
                </a:solidFill>
                <a:latin typeface="Arial"/>
                <a:cs typeface="Arial"/>
              </a:rPr>
              <a:t>150px;  left:</a:t>
            </a:r>
            <a:r>
              <a:rPr sz="1250" b="1" spc="-5" dirty="0">
                <a:solidFill>
                  <a:srgbClr val="FFAF00"/>
                </a:solidFill>
                <a:latin typeface="Arial"/>
                <a:cs typeface="Arial"/>
              </a:rPr>
              <a:t> 0;</a:t>
            </a:r>
            <a:endParaRPr sz="1250">
              <a:latin typeface="Arial"/>
              <a:cs typeface="Arial"/>
            </a:endParaRPr>
          </a:p>
          <a:p>
            <a:pPr marL="57150">
              <a:lnSpc>
                <a:spcPct val="100000"/>
              </a:lnSpc>
              <a:spcBef>
                <a:spcPts val="670"/>
              </a:spcBef>
            </a:pPr>
            <a:r>
              <a:rPr sz="1250" b="1" dirty="0">
                <a:solidFill>
                  <a:srgbClr val="FFAF00"/>
                </a:solidFill>
                <a:latin typeface="Arial"/>
                <a:cs typeface="Arial"/>
              </a:rPr>
              <a:t>right:</a:t>
            </a:r>
            <a:r>
              <a:rPr sz="1250" b="1" spc="-5" dirty="0">
                <a:solidFill>
                  <a:srgbClr val="FFAF00"/>
                </a:solidFill>
                <a:latin typeface="Arial"/>
                <a:cs typeface="Arial"/>
              </a:rPr>
              <a:t> 0;</a:t>
            </a:r>
            <a:endParaRPr sz="12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0"/>
              </a:spcBef>
            </a:pPr>
            <a:r>
              <a:rPr sz="125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2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00" y="914400"/>
            <a:ext cx="38747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Préparer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 positionnement de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l’image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3238500"/>
            <a:ext cx="10071100" cy="3454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199</a:t>
            </a:fld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25700" y="355600"/>
            <a:ext cx="52768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Programme initiation </a:t>
            </a:r>
            <a:r>
              <a:rPr sz="3000" spc="-5" dirty="0">
                <a:solidFill>
                  <a:srgbClr val="585858"/>
                </a:solidFill>
              </a:rPr>
              <a:t>au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sp>
        <p:nvSpPr>
          <p:cNvPr id="7" name="object 7"/>
          <p:cNvSpPr txBox="1"/>
          <p:nvPr/>
        </p:nvSpPr>
        <p:spPr>
          <a:xfrm>
            <a:off x="88900" y="7248624"/>
            <a:ext cx="132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800" b="0" i="0" u="none" strike="noStrike" kern="1200" cap="none" spc="0" normalizeH="0" baseline="0" noProof="0" dirty="0">
                <a:ln>
                  <a:noFill/>
                </a:ln>
                <a:solidFill>
                  <a:srgbClr val="90909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2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6100" y="1711960"/>
            <a:ext cx="3825240" cy="3357879"/>
          </a:xfrm>
          <a:prstGeom prst="rect">
            <a:avLst/>
          </a:prstGeom>
        </p:spPr>
        <p:txBody>
          <a:bodyPr vert="horz" wrap="square" lIns="0" tIns="78740" rIns="0" bIns="0" rtlCol="0">
            <a:spAutoFit/>
          </a:bodyPr>
          <a:lstStyle/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4335" algn="l"/>
              </a:tabLst>
              <a:defRPr/>
            </a:pP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introduction </a:t>
            </a: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notions de</a:t>
            </a:r>
            <a:r>
              <a:rPr kumimoji="0" sz="1300" b="1" i="0" u="none" strike="noStrike" kern="1200" cap="none" spc="-3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base</a:t>
            </a:r>
            <a:endParaRPr kumimoji="0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Ajoutez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du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 à vos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pages</a:t>
            </a:r>
            <a:r>
              <a:rPr kumimoji="0" sz="1100" b="0" i="0" u="none" strike="noStrike" kern="1200" cap="none" spc="-3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!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Cascading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 Sheets,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une</a:t>
            </a:r>
            <a:r>
              <a:rPr kumimoji="0" sz="1100" b="0" i="0" u="none" strike="noStrike" kern="1200" cap="none" spc="-5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définition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Les CSS, un peu</a:t>
            </a:r>
            <a:r>
              <a:rPr kumimoji="0" sz="1100" b="0" i="0" u="none" strike="noStrike" kern="1200" cap="none" spc="-8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d'histoire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30480" lvl="1" indent="-318135" algn="l" defTabSz="914400" rtl="0" eaLnBrk="1" fontAlgn="auto" latinLnBrk="0" hangingPunct="1">
              <a:lnSpc>
                <a:spcPct val="1137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Différents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rendus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entre les navigateurs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 </a:t>
            </a:r>
            <a:r>
              <a:rPr kumimoji="0" sz="1100" b="0" i="1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pixel  perfect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n'existe pas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4335" algn="l"/>
              </a:tabLst>
              <a:defRPr/>
            </a:pP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Appliquer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un </a:t>
            </a: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style,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oui </a:t>
            </a: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mais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où</a:t>
            </a:r>
            <a:r>
              <a:rPr kumimoji="0" sz="1300" b="1" i="0" u="none" strike="noStrike" kern="1200" cap="none" spc="-2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?</a:t>
            </a:r>
            <a:endParaRPr kumimoji="0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 CSS </a:t>
            </a:r>
            <a:r>
              <a:rPr kumimoji="0" sz="1100" b="0" i="1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inline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</a:t>
            </a:r>
            <a:r>
              <a:rPr kumimoji="0" sz="11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inconvénients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464820" lvl="1" indent="-318135" algn="l" defTabSz="914400" rtl="0" eaLnBrk="1" fontAlgn="auto" latinLnBrk="0" hangingPunct="1">
              <a:lnSpc>
                <a:spcPct val="1061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 CSS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"interne"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intégré au document et  inconvénients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Feuille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externe et balise</a:t>
            </a:r>
            <a:r>
              <a:rPr kumimoji="0" sz="1100" b="0" i="0" u="none" strike="noStrike" kern="1200" cap="none" spc="-3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&lt;link&gt;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4335" algn="l"/>
              </a:tabLst>
              <a:defRPr/>
            </a:pP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Syntaxe</a:t>
            </a: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CSS</a:t>
            </a:r>
            <a:endParaRPr kumimoji="0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syntaxe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 base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</a:t>
            </a:r>
            <a:r>
              <a:rPr kumimoji="0" sz="11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selecteur,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propriété,</a:t>
            </a:r>
            <a:r>
              <a:rPr kumimoji="0" sz="1100" b="0" i="0" u="none" strike="noStrike" kern="1200" cap="none" spc="-4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valeur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 déclaration</a:t>
            </a:r>
            <a:r>
              <a:rPr kumimoji="0" sz="11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commentaires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CSS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sz="half" idx="3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813435" indent="-381000">
              <a:lnSpc>
                <a:spcPct val="111100"/>
              </a:lnSpc>
              <a:spcBef>
                <a:spcPts val="100"/>
              </a:spcBef>
              <a:buFont typeface="Arial"/>
              <a:buChar char="•"/>
              <a:tabLst>
                <a:tab pos="393065" algn="l"/>
                <a:tab pos="393700" algn="l"/>
              </a:tabLst>
            </a:pPr>
            <a:r>
              <a:rPr dirty="0"/>
              <a:t>Généalogie </a:t>
            </a:r>
            <a:r>
              <a:rPr spc="-5" dirty="0"/>
              <a:t>et </a:t>
            </a:r>
            <a:r>
              <a:rPr dirty="0"/>
              <a:t>différents types</a:t>
            </a:r>
            <a:r>
              <a:rPr spc="-95" dirty="0"/>
              <a:t> </a:t>
            </a:r>
            <a:r>
              <a:rPr dirty="0"/>
              <a:t>de  </a:t>
            </a:r>
            <a:r>
              <a:rPr spc="-5" dirty="0"/>
              <a:t>sélecteurs</a:t>
            </a:r>
          </a:p>
          <a:p>
            <a:pPr marL="837565" lvl="1" indent="-317500">
              <a:lnSpc>
                <a:spcPct val="100000"/>
              </a:lnSpc>
              <a:spcBef>
                <a:spcPts val="60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usuel d'élément</a:t>
            </a:r>
            <a:r>
              <a:rPr sz="13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HTML</a:t>
            </a:r>
            <a:endParaRPr sz="1300">
              <a:latin typeface="Arial"/>
              <a:cs typeface="Arial"/>
            </a:endParaRPr>
          </a:p>
          <a:p>
            <a:pPr marL="837565" marR="5080" lvl="1" indent="-317500">
              <a:lnSpc>
                <a:spcPct val="115399"/>
              </a:lnSpc>
              <a:spcBef>
                <a:spcPts val="30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Hiérarchie et généalogie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notion d'enfants, de  parent, de</a:t>
            </a:r>
            <a:r>
              <a:rPr sz="13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descendance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35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de groupe, de</a:t>
            </a:r>
            <a:r>
              <a:rPr sz="13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classe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L'id ou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 identifiant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Espace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entre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sélecteurs,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ou pas</a:t>
            </a:r>
            <a:r>
              <a:rPr sz="13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?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 pseudos-classes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</a:t>
            </a:r>
            <a:r>
              <a:rPr sz="13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liens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 autres</a:t>
            </a:r>
            <a:r>
              <a:rPr sz="13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pseudo-classes</a:t>
            </a:r>
            <a:endParaRPr sz="13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645"/>
              </a:spcBef>
              <a:buFont typeface="Arial"/>
              <a:buChar char="•"/>
              <a:tabLst>
                <a:tab pos="393065" algn="l"/>
                <a:tab pos="393700" algn="l"/>
              </a:tabLst>
            </a:pPr>
            <a:r>
              <a:rPr spc="-5" dirty="0"/>
              <a:t>Couleurs et</a:t>
            </a:r>
            <a:r>
              <a:rPr spc="-10" dirty="0"/>
              <a:t> </a:t>
            </a:r>
            <a:r>
              <a:rPr dirty="0"/>
              <a:t>unités</a:t>
            </a:r>
          </a:p>
          <a:p>
            <a:pPr marL="837565" lvl="1" indent="-317500">
              <a:lnSpc>
                <a:spcPct val="100000"/>
              </a:lnSpc>
              <a:spcBef>
                <a:spcPts val="50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Notation des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couleurs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3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1300">
              <a:latin typeface="Arial"/>
              <a:cs typeface="Arial"/>
            </a:endParaRPr>
          </a:p>
          <a:p>
            <a:pPr marL="837565" lvl="1" indent="-318135">
              <a:lnSpc>
                <a:spcPct val="100000"/>
              </a:lnSpc>
              <a:spcBef>
                <a:spcPts val="535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 unités </a:t>
            </a:r>
            <a:r>
              <a:rPr sz="1300" i="1" dirty="0">
                <a:solidFill>
                  <a:srgbClr val="585858"/>
                </a:solidFill>
                <a:latin typeface="Arial"/>
                <a:cs typeface="Arial"/>
              </a:rPr>
              <a:t>fixes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3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1300">
              <a:latin typeface="Arial"/>
              <a:cs typeface="Arial"/>
            </a:endParaRPr>
          </a:p>
          <a:p>
            <a:pPr marL="837565" lvl="1" indent="-318135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 unités </a:t>
            </a:r>
            <a:r>
              <a:rPr sz="1300" i="1" dirty="0">
                <a:solidFill>
                  <a:srgbClr val="585858"/>
                </a:solidFill>
                <a:latin typeface="Arial"/>
                <a:cs typeface="Arial"/>
              </a:rPr>
              <a:t>fluides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3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1300">
              <a:latin typeface="Arial"/>
              <a:cs typeface="Arial"/>
            </a:endParaRPr>
          </a:p>
          <a:p>
            <a:pPr marL="837565" lvl="1" indent="-318135">
              <a:lnSpc>
                <a:spcPct val="100000"/>
              </a:lnSpc>
              <a:spcBef>
                <a:spcPts val="6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En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web, quelle unité utiliser</a:t>
            </a:r>
            <a:r>
              <a:rPr sz="13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?</a:t>
            </a:r>
            <a:endParaRPr sz="13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25880"/>
            <a:ext cx="7976870" cy="1041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15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place une balise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&lt;style&gt;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dans la balise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&lt;head&gt;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du document  Changer la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tous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titres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H2 en blanc</a:t>
            </a:r>
            <a:r>
              <a:rPr sz="22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096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722" y="3060776"/>
            <a:ext cx="2841625" cy="3141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&lt;style</a:t>
            </a:r>
            <a:r>
              <a:rPr sz="2200" spc="-8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type="text/css"&gt;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100"/>
              </a:spcBef>
            </a:pPr>
            <a:r>
              <a:rPr sz="2200" b="1" spc="-5" dirty="0">
                <a:solidFill>
                  <a:srgbClr val="00B050"/>
                </a:solidFill>
                <a:latin typeface="Arial"/>
                <a:cs typeface="Arial"/>
              </a:rPr>
              <a:t>h2{</a:t>
            </a:r>
            <a:endParaRPr sz="2200">
              <a:latin typeface="Arial"/>
              <a:cs typeface="Arial"/>
            </a:endParaRPr>
          </a:p>
          <a:p>
            <a:pPr marL="167640">
              <a:lnSpc>
                <a:spcPct val="100000"/>
              </a:lnSpc>
              <a:spcBef>
                <a:spcPts val="760"/>
              </a:spcBef>
            </a:pPr>
            <a:r>
              <a:rPr sz="2200" b="1" spc="-5" dirty="0">
                <a:solidFill>
                  <a:srgbClr val="00B050"/>
                </a:solidFill>
                <a:latin typeface="Arial"/>
                <a:cs typeface="Arial"/>
              </a:rPr>
              <a:t>color:</a:t>
            </a:r>
            <a:r>
              <a:rPr sz="2200" b="1" spc="-15" dirty="0">
                <a:solidFill>
                  <a:srgbClr val="00B050"/>
                </a:solidFill>
                <a:latin typeface="Arial"/>
                <a:cs typeface="Arial"/>
              </a:rPr>
              <a:t> </a:t>
            </a:r>
            <a:r>
              <a:rPr sz="2200" b="1" spc="-5" dirty="0">
                <a:solidFill>
                  <a:srgbClr val="00B050"/>
                </a:solidFill>
                <a:latin typeface="Arial"/>
                <a:cs typeface="Arial"/>
              </a:rPr>
              <a:t>#fff;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860"/>
              </a:spcBef>
            </a:pPr>
            <a:r>
              <a:rPr sz="2200" b="1" dirty="0">
                <a:solidFill>
                  <a:srgbClr val="00B050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100"/>
              </a:spcBef>
            </a:pP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&lt;/style&gt;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346200" y="355600"/>
            <a:ext cx="74377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« interne» dans l’entête du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HTML</a:t>
            </a:r>
            <a:endParaRPr sz="3000"/>
          </a:p>
        </p:txBody>
      </p:sp>
      <p:sp>
        <p:nvSpPr>
          <p:cNvPr id="7" name="object 7"/>
          <p:cNvSpPr/>
          <p:nvPr/>
        </p:nvSpPr>
        <p:spPr>
          <a:xfrm>
            <a:off x="5582386" y="3201370"/>
            <a:ext cx="3394841" cy="30027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</a:t>
            </a:fld>
            <a:endParaRPr dirty="0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57600" y="203200"/>
            <a:ext cx="2768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</a:t>
            </a:r>
            <a:r>
              <a:rPr sz="2400" spc="-85" dirty="0"/>
              <a:t> </a:t>
            </a:r>
            <a:r>
              <a:rPr sz="2400" spc="-5" dirty="0"/>
              <a:t>absolute;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571500" y="952500"/>
            <a:ext cx="19945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.img-caption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relative;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50" y="794994"/>
            <a:ext cx="4001770" cy="1206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Positionner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 parent pour que la  légende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place par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rapport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aux bords  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ce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dernier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2700" y="3200400"/>
            <a:ext cx="10058400" cy="3924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200</a:t>
            </a:fld>
            <a:endParaRPr dirty="0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535795" cy="38100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93700" marR="5080" indent="-381000">
              <a:lnSpc>
                <a:spcPct val="144100"/>
              </a:lnSpc>
              <a:spcBef>
                <a:spcPts val="15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Pendant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longtemps nous avons utilisé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fottants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faire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page. 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Vous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retrouvez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encore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cette technique sur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beaucoup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développés jusqu’il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y 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encore quelques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années.</a:t>
            </a:r>
            <a:endParaRPr sz="2400">
              <a:latin typeface="Arial"/>
              <a:cs typeface="Arial"/>
            </a:endParaRPr>
          </a:p>
          <a:p>
            <a:pPr marL="393700" marR="20955" indent="-381000">
              <a:lnSpc>
                <a:spcPct val="144700"/>
              </a:lnSpc>
              <a:spcBef>
                <a:spcPts val="63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Aujourd’hui,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web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moderne se fait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avec  deux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techniques : flexbox (pour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fluides)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grid-  layout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(plus récent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moins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bien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supporté mais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qui 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 facilement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sites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principes de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grilles.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201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75000" y="355600"/>
            <a:ext cx="3772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et mise en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page</a:t>
            </a:r>
            <a:endParaRPr sz="3000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544050" cy="4602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Flexbox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fluides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82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https://css-tricks.com/snippets/css/a-guide-to-flexbox/</a:t>
            </a:r>
            <a:endParaRPr sz="2200">
              <a:latin typeface="Arial"/>
              <a:cs typeface="Arial"/>
            </a:endParaRPr>
          </a:p>
          <a:p>
            <a:pPr marL="838200" marR="5080" lvl="1" indent="-317500">
              <a:lnSpc>
                <a:spcPct val="147700"/>
              </a:lnSpc>
              <a:spcBef>
                <a:spcPts val="50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https://openclassrooms.com/courses/apprenez-a-creer-votre-site-web-  avec-html5-et-css3/la-mise-en-page-avec-flexbox</a:t>
            </a:r>
            <a:endParaRPr sz="2200">
              <a:latin typeface="Arial"/>
              <a:cs typeface="Arial"/>
            </a:endParaRPr>
          </a:p>
          <a:p>
            <a:pPr marL="838200" marR="2689225" lvl="1" indent="-317500">
              <a:lnSpc>
                <a:spcPct val="145800"/>
              </a:lnSpc>
              <a:spcBef>
                <a:spcPts val="55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https://developer.mozilla.org/fr/docs/Web/CSS/  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Disposition_des_bo%C3%AEtes_flexibles_CSS/  Utilisation_des_flexbox_en_CSS</a:t>
            </a:r>
            <a:endParaRPr sz="2200">
              <a:latin typeface="Arial"/>
              <a:cs typeface="Arial"/>
            </a:endParaRPr>
          </a:p>
          <a:p>
            <a:pPr marL="838200" marR="667385" lvl="1" indent="-317500">
              <a:lnSpc>
                <a:spcPct val="147700"/>
              </a:lnSpc>
              <a:spcBef>
                <a:spcPts val="50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https://ww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.alsacreations.com/tuto/lire/1493-css3-flexbox-layout- 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module.html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202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85900" y="355600"/>
            <a:ext cx="71608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et mise en </a:t>
            </a:r>
            <a:r>
              <a:rPr sz="3000" dirty="0">
                <a:solidFill>
                  <a:srgbClr val="585858"/>
                </a:solidFill>
              </a:rPr>
              <a:t>page </a:t>
            </a:r>
            <a:r>
              <a:rPr sz="3000" spc="-5" dirty="0">
                <a:solidFill>
                  <a:srgbClr val="585858"/>
                </a:solidFill>
              </a:rPr>
              <a:t>avancée </a:t>
            </a:r>
            <a:r>
              <a:rPr sz="3000" dirty="0">
                <a:solidFill>
                  <a:srgbClr val="585858"/>
                </a:solidFill>
              </a:rPr>
              <a:t>:</a:t>
            </a:r>
            <a:r>
              <a:rPr sz="3000" spc="-7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Flexbox</a:t>
            </a:r>
            <a:endParaRPr sz="3000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8874125" cy="2075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Grid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layout 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grille CSS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(attention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</a:t>
            </a:r>
            <a:r>
              <a:rPr sz="2400" spc="-5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support)</a:t>
            </a:r>
            <a:endParaRPr sz="24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82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https://la-cascade.io/css-grid-layout-guide-complet/</a:t>
            </a:r>
            <a:endParaRPr sz="22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76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https://developer.mozilla.org/fr/docs/Web/CSS/CSS_Grid_Layout</a:t>
            </a:r>
            <a:endParaRPr sz="22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76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https://css-tricks.com/snippets/css/complete-guide-grid/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203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30300" y="355600"/>
            <a:ext cx="786003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et mise en </a:t>
            </a:r>
            <a:r>
              <a:rPr sz="3000" dirty="0">
                <a:solidFill>
                  <a:srgbClr val="585858"/>
                </a:solidFill>
              </a:rPr>
              <a:t>page </a:t>
            </a:r>
            <a:r>
              <a:rPr sz="3000" spc="-5" dirty="0">
                <a:solidFill>
                  <a:srgbClr val="585858"/>
                </a:solidFill>
              </a:rPr>
              <a:t>avancée </a:t>
            </a:r>
            <a:r>
              <a:rPr sz="3000" dirty="0">
                <a:solidFill>
                  <a:srgbClr val="585858"/>
                </a:solidFill>
              </a:rPr>
              <a:t>: Grid</a:t>
            </a:r>
            <a:r>
              <a:rPr sz="3000" spc="-7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Layout</a:t>
            </a:r>
            <a:endParaRPr sz="3000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31673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lr>
                <a:srgbClr val="585858"/>
              </a:buClr>
              <a:buChar char="•"/>
              <a:tabLst>
                <a:tab pos="393065" algn="l"/>
                <a:tab pos="393700" algn="l"/>
              </a:tabLst>
            </a:pP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http://mediaqueri.es/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393700"/>
            <a:ext cx="87693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-5" dirty="0">
                <a:solidFill>
                  <a:srgbClr val="585858"/>
                </a:solidFill>
              </a:rPr>
              <a:t>Adapter son site au mobile </a:t>
            </a:r>
            <a:r>
              <a:rPr sz="2700" dirty="0">
                <a:solidFill>
                  <a:srgbClr val="585858"/>
                </a:solidFill>
              </a:rPr>
              <a:t>: le </a:t>
            </a:r>
            <a:r>
              <a:rPr sz="2700" spc="-5" dirty="0">
                <a:solidFill>
                  <a:srgbClr val="585858"/>
                </a:solidFill>
              </a:rPr>
              <a:t>responsive</a:t>
            </a:r>
            <a:r>
              <a:rPr sz="2700" spc="-75" dirty="0">
                <a:solidFill>
                  <a:srgbClr val="585858"/>
                </a:solidFill>
              </a:rPr>
              <a:t> </a:t>
            </a:r>
            <a:r>
              <a:rPr sz="2700" dirty="0">
                <a:solidFill>
                  <a:srgbClr val="585858"/>
                </a:solidFill>
              </a:rPr>
              <a:t>webdesign</a:t>
            </a:r>
            <a:endParaRPr sz="2700"/>
          </a:p>
        </p:txBody>
      </p:sp>
      <p:grpSp>
        <p:nvGrpSpPr>
          <p:cNvPr id="4" name="object 4"/>
          <p:cNvGrpSpPr/>
          <p:nvPr/>
        </p:nvGrpSpPr>
        <p:grpSpPr>
          <a:xfrm>
            <a:off x="508000" y="2552700"/>
            <a:ext cx="8166100" cy="4254500"/>
            <a:chOff x="508000" y="2552700"/>
            <a:chExt cx="8166100" cy="4254500"/>
          </a:xfrm>
        </p:grpSpPr>
        <p:sp>
          <p:nvSpPr>
            <p:cNvPr id="5" name="object 5"/>
            <p:cNvSpPr/>
            <p:nvPr/>
          </p:nvSpPr>
          <p:spPr>
            <a:xfrm>
              <a:off x="508000" y="2552700"/>
              <a:ext cx="4737100" cy="30226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394200" y="3175000"/>
              <a:ext cx="3022600" cy="35560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124700" y="3962400"/>
              <a:ext cx="1549400" cy="284480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204</a:t>
            </a:fld>
            <a:endParaRPr dirty="0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marR="574040" indent="-318135">
              <a:lnSpc>
                <a:spcPct val="145800"/>
              </a:lnSpc>
              <a:spcBef>
                <a:spcPts val="100"/>
              </a:spcBef>
            </a:pPr>
            <a:r>
              <a:rPr dirty="0"/>
              <a:t>&lt;link rel="stylesheet" </a:t>
            </a:r>
            <a:r>
              <a:rPr spc="-5" dirty="0"/>
              <a:t>media="</a:t>
            </a:r>
            <a:r>
              <a:rPr spc="-5" dirty="0">
                <a:solidFill>
                  <a:srgbClr val="418DD3"/>
                </a:solidFill>
              </a:rPr>
              <a:t>screen and </a:t>
            </a:r>
            <a:r>
              <a:rPr dirty="0">
                <a:solidFill>
                  <a:srgbClr val="418DD3"/>
                </a:solidFill>
              </a:rPr>
              <a:t>(max-width: </a:t>
            </a:r>
            <a:r>
              <a:rPr spc="-5" dirty="0">
                <a:solidFill>
                  <a:srgbClr val="418DD3"/>
                </a:solidFill>
              </a:rPr>
              <a:t>640px)</a:t>
            </a:r>
            <a:r>
              <a:rPr spc="-5" dirty="0"/>
              <a:t>"  href="smallscreen.css"</a:t>
            </a:r>
            <a:r>
              <a:rPr spc="-10" dirty="0"/>
              <a:t> </a:t>
            </a:r>
            <a:r>
              <a:rPr dirty="0"/>
              <a:t>/&gt;</a:t>
            </a:r>
          </a:p>
          <a:p>
            <a:pPr>
              <a:lnSpc>
                <a:spcPct val="100000"/>
              </a:lnSpc>
            </a:pPr>
            <a:endParaRPr sz="2700"/>
          </a:p>
          <a:p>
            <a:pPr marL="330200">
              <a:lnSpc>
                <a:spcPct val="100000"/>
              </a:lnSpc>
              <a:spcBef>
                <a:spcPts val="2315"/>
              </a:spcBef>
            </a:pPr>
            <a:r>
              <a:rPr spc="-5" dirty="0">
                <a:solidFill>
                  <a:srgbClr val="418DD3"/>
                </a:solidFill>
              </a:rPr>
              <a:t>@media </a:t>
            </a:r>
            <a:r>
              <a:rPr dirty="0">
                <a:solidFill>
                  <a:srgbClr val="418DD3"/>
                </a:solidFill>
              </a:rPr>
              <a:t>screen </a:t>
            </a:r>
            <a:r>
              <a:rPr spc="-5" dirty="0">
                <a:solidFill>
                  <a:srgbClr val="418DD3"/>
                </a:solidFill>
              </a:rPr>
              <a:t>and </a:t>
            </a:r>
            <a:r>
              <a:rPr dirty="0">
                <a:solidFill>
                  <a:srgbClr val="418DD3"/>
                </a:solidFill>
              </a:rPr>
              <a:t>(max-width: </a:t>
            </a:r>
            <a:r>
              <a:rPr spc="-5" dirty="0">
                <a:solidFill>
                  <a:srgbClr val="418DD3"/>
                </a:solidFill>
              </a:rPr>
              <a:t>640px)</a:t>
            </a:r>
            <a:r>
              <a:rPr spc="-20" dirty="0">
                <a:solidFill>
                  <a:srgbClr val="418DD3"/>
                </a:solidFill>
              </a:rPr>
              <a:t> </a:t>
            </a:r>
            <a:r>
              <a:rPr dirty="0">
                <a:solidFill>
                  <a:srgbClr val="418DD3"/>
                </a:solidFill>
              </a:rPr>
              <a:t>{</a:t>
            </a:r>
          </a:p>
          <a:p>
            <a:pPr marL="444500" marR="6784340">
              <a:lnSpc>
                <a:spcPct val="166700"/>
              </a:lnSpc>
              <a:spcBef>
                <a:spcPts val="60"/>
              </a:spcBef>
            </a:pPr>
            <a:r>
              <a:rPr sz="2200" dirty="0">
                <a:solidFill>
                  <a:srgbClr val="418DD3"/>
                </a:solidFill>
              </a:rPr>
              <a:t>.bloc {  </a:t>
            </a:r>
            <a:r>
              <a:rPr sz="2200" spc="-5" dirty="0">
                <a:solidFill>
                  <a:srgbClr val="418DD3"/>
                </a:solidFill>
              </a:rPr>
              <a:t>display:block;</a:t>
            </a:r>
            <a:endParaRPr sz="2200"/>
          </a:p>
          <a:p>
            <a:pPr marL="4445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418DD3"/>
                </a:solidFill>
              </a:rPr>
              <a:t>}</a:t>
            </a:r>
            <a:endParaRPr sz="2200"/>
          </a:p>
          <a:p>
            <a:pPr marL="12700">
              <a:lnSpc>
                <a:spcPct val="100000"/>
              </a:lnSpc>
              <a:spcBef>
                <a:spcPts val="1760"/>
              </a:spcBef>
            </a:pPr>
            <a:r>
              <a:rPr dirty="0">
                <a:solidFill>
                  <a:srgbClr val="418DD3"/>
                </a:solidFill>
              </a:rPr>
              <a:t>}</a:t>
            </a: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100"/>
          </a:p>
          <a:p>
            <a:pPr marL="5174615">
              <a:lnSpc>
                <a:spcPct val="100000"/>
              </a:lnSpc>
            </a:pPr>
            <a:r>
              <a:rPr sz="26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</a:rPr>
              <a:t>Les </a:t>
            </a:r>
            <a:r>
              <a:rPr sz="26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</a:rPr>
              <a:t>Media Queries</a:t>
            </a:r>
            <a:r>
              <a:rPr sz="2600" u="heavy" spc="-9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</a:rPr>
              <a:t> </a:t>
            </a:r>
            <a:r>
              <a:rPr sz="26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</a:rPr>
              <a:t>CSS3</a:t>
            </a:r>
            <a:endParaRPr sz="260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89200" y="355600"/>
            <a:ext cx="514921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Rapide aperçu </a:t>
            </a:r>
            <a:r>
              <a:rPr sz="3000" dirty="0">
                <a:solidFill>
                  <a:srgbClr val="585858"/>
                </a:solidFill>
              </a:rPr>
              <a:t>de la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syntaxe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4686300" y="6007100"/>
            <a:ext cx="495300" cy="533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r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205</a:t>
            </a:fld>
            <a:endParaRPr dirty="0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66700" y="1318260"/>
            <a:ext cx="9465310" cy="46736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420"/>
              </a:spcBef>
              <a:buClr>
                <a:srgbClr val="FF420E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learnlayout.com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un </a:t>
            </a:r>
            <a:r>
              <a:rPr sz="2400" dirty="0">
                <a:latin typeface="Arial"/>
                <a:cs typeface="Arial"/>
              </a:rPr>
              <a:t>site </a:t>
            </a:r>
            <a:r>
              <a:rPr sz="2400" spc="-5" dirty="0">
                <a:latin typeface="Arial"/>
                <a:cs typeface="Arial"/>
              </a:rPr>
              <a:t>qui </a:t>
            </a:r>
            <a:r>
              <a:rPr sz="2400" dirty="0">
                <a:latin typeface="Arial"/>
                <a:cs typeface="Arial"/>
              </a:rPr>
              <a:t>résume </a:t>
            </a:r>
            <a:r>
              <a:rPr sz="2400" spc="-5" dirty="0">
                <a:latin typeface="Arial"/>
                <a:cs typeface="Arial"/>
              </a:rPr>
              <a:t>le </a:t>
            </a:r>
            <a:r>
              <a:rPr sz="2400" dirty="0">
                <a:latin typeface="Arial"/>
                <a:cs typeface="Arial"/>
              </a:rPr>
              <a:t>tout (en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anglais)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32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MDN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CSS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: références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CSS,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tutoriels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et</a:t>
            </a:r>
            <a:r>
              <a:rPr sz="2400" u="heavy" spc="-2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démos</a:t>
            </a:r>
            <a:endParaRPr sz="2400">
              <a:latin typeface="Arial"/>
              <a:cs typeface="Arial"/>
            </a:endParaRPr>
          </a:p>
          <a:p>
            <a:pPr marL="355600" marR="5080" indent="-342900">
              <a:lnSpc>
                <a:spcPct val="131900"/>
              </a:lnSpc>
              <a:spcBef>
                <a:spcPts val="300"/>
              </a:spcBef>
              <a:buClr>
                <a:srgbClr val="FF420E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http://fr.openclassrooms.com/</a:t>
            </a:r>
            <a:r>
              <a:rPr sz="2400" spc="-1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: site </a:t>
            </a:r>
            <a:r>
              <a:rPr sz="2400" spc="-5" dirty="0">
                <a:latin typeface="Arial"/>
                <a:cs typeface="Arial"/>
              </a:rPr>
              <a:t>plus généraliste pour apprendre  </a:t>
            </a:r>
            <a:r>
              <a:rPr sz="2400" dirty="0">
                <a:latin typeface="Arial"/>
                <a:cs typeface="Arial"/>
              </a:rPr>
              <a:t>toutes sortes </a:t>
            </a:r>
            <a:r>
              <a:rPr sz="2400" spc="-5" dirty="0">
                <a:latin typeface="Arial"/>
                <a:cs typeface="Arial"/>
              </a:rPr>
              <a:t>de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langages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2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https://ww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.alsacreations.com/</a:t>
            </a:r>
            <a:r>
              <a:rPr sz="2400" spc="-10" dirty="0">
                <a:solidFill>
                  <a:srgbClr val="C24E06"/>
                </a:solidFill>
                <a:latin typeface="Arial"/>
                <a:cs typeface="Arial"/>
                <a:hlinkClick r:id="rId3"/>
              </a:rPr>
              <a:t> </a:t>
            </a:r>
            <a:r>
              <a:rPr sz="2400" dirty="0">
                <a:latin typeface="Arial"/>
                <a:cs typeface="Arial"/>
              </a:rPr>
              <a:t>forum </a:t>
            </a:r>
            <a:r>
              <a:rPr sz="2400" spc="-5" dirty="0">
                <a:latin typeface="Arial"/>
                <a:cs typeface="Arial"/>
              </a:rPr>
              <a:t>d’entre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aide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32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W3C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en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français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20"/>
              </a:spcBef>
              <a:buClr>
                <a:srgbClr val="585858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Feuilles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styles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CSS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-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Conseils et bonnes</a:t>
            </a:r>
            <a:r>
              <a:rPr sz="2400" u="heavy" spc="-2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pratiques</a:t>
            </a:r>
            <a:endParaRPr sz="2400">
              <a:latin typeface="Arial"/>
              <a:cs typeface="Arial"/>
            </a:endParaRPr>
          </a:p>
          <a:p>
            <a:pPr marL="355600" marR="782955" indent="-342900">
              <a:lnSpc>
                <a:spcPct val="128499"/>
              </a:lnSpc>
              <a:spcBef>
                <a:spcPts val="500"/>
              </a:spcBef>
              <a:buClr>
                <a:srgbClr val="585858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https://groups.diigo.com/group/html_css_front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ressources  sélectionnées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moi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206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47900" y="355600"/>
            <a:ext cx="56381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Liens utiles pour </a:t>
            </a:r>
            <a:r>
              <a:rPr sz="3000" spc="-5" dirty="0">
                <a:solidFill>
                  <a:srgbClr val="585858"/>
                </a:solidFill>
              </a:rPr>
              <a:t>aller </a:t>
            </a:r>
            <a:r>
              <a:rPr sz="3000" dirty="0">
                <a:solidFill>
                  <a:srgbClr val="585858"/>
                </a:solidFill>
              </a:rPr>
              <a:t>plus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loin</a:t>
            </a:r>
            <a:endParaRPr sz="3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717915" cy="1453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Avantage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444500" marR="5080" indent="-317500">
              <a:lnSpc>
                <a:spcPct val="147800"/>
              </a:lnSpc>
              <a:spcBef>
                <a:spcPts val="555"/>
              </a:spcBef>
              <a:tabLst>
                <a:tab pos="443865" algn="l"/>
              </a:tabLst>
            </a:pPr>
            <a:r>
              <a:rPr sz="2475" baseline="3367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Possibilité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d’appliquer une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règle sur tous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mêmes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éléments d’un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même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 document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3241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3136900"/>
            <a:ext cx="1924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Inconvénient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3733800"/>
            <a:ext cx="8463915" cy="1371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s’applique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qu’à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document, et non au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site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2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entier</a:t>
            </a:r>
            <a:endParaRPr sz="2200">
              <a:latin typeface="Arial"/>
              <a:cs typeface="Arial"/>
            </a:endParaRPr>
          </a:p>
          <a:p>
            <a:pPr marL="329565" marR="5080" indent="-317500">
              <a:lnSpc>
                <a:spcPct val="143900"/>
              </a:lnSpc>
              <a:spcBef>
                <a:spcPts val="6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Il faut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donc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modifier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CSS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sur chaque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page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(ex : si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a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10 pages, 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modifier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styles sur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les 10</a:t>
            </a:r>
            <a:r>
              <a:rPr sz="20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fichiers)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0200" y="5327650"/>
            <a:ext cx="9906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•</a:t>
            </a:r>
            <a:endParaRPr sz="16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5123103"/>
            <a:ext cx="8558530" cy="1016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77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MAIS certains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plugins de CMS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(WordPress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 exemple)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mal conçus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l’utilisent encore. </a:t>
            </a:r>
            <a:r>
              <a:rPr sz="2200" spc="-35" dirty="0">
                <a:solidFill>
                  <a:srgbClr val="585858"/>
                </a:solidFill>
                <a:latin typeface="Arial"/>
                <a:cs typeface="Arial"/>
              </a:rPr>
              <a:t>Vous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verrez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aussi dans 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code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newsletters.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346200" y="355600"/>
            <a:ext cx="74377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« interne» dans l’entête du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HTML</a:t>
            </a:r>
            <a:endParaRPr sz="3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71474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Nous utiliserons 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mêmes conventions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chemin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pour les  images et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pages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783526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Création d’un nouveau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fichier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appelé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styles.css » (notez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l’extension </a:t>
            </a:r>
            <a:r>
              <a:rPr sz="2400" b="1" dirty="0">
                <a:solidFill>
                  <a:srgbClr val="585858"/>
                </a:solidFill>
                <a:latin typeface="Arial"/>
                <a:cs typeface="Arial"/>
              </a:rPr>
              <a:t>.css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ici) et on lie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feuille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</a:t>
            </a:r>
            <a:r>
              <a:rPr sz="24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3578859"/>
            <a:ext cx="8619490" cy="10922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feuille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 document HTML avec une</a:t>
            </a:r>
            <a:r>
              <a:rPr sz="2400" spc="-1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balise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&lt;link&gt;dans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&lt;head&gt;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943100" y="355600"/>
            <a:ext cx="622998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La/les feuille(s) de </a:t>
            </a:r>
            <a:r>
              <a:rPr sz="3000" spc="-5" dirty="0">
                <a:solidFill>
                  <a:srgbClr val="585858"/>
                </a:solidFill>
              </a:rPr>
              <a:t>style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externe(s)</a:t>
            </a:r>
            <a:endParaRPr sz="3000"/>
          </a:p>
        </p:txBody>
      </p:sp>
      <p:sp>
        <p:nvSpPr>
          <p:cNvPr id="9" name="object 9"/>
          <p:cNvSpPr txBox="1"/>
          <p:nvPr/>
        </p:nvSpPr>
        <p:spPr>
          <a:xfrm>
            <a:off x="2095500" y="5346700"/>
            <a:ext cx="603758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dirty="0">
                <a:solidFill>
                  <a:srgbClr val="E46C0A"/>
                </a:solidFill>
                <a:latin typeface="Arial"/>
                <a:cs typeface="Arial"/>
              </a:rPr>
              <a:t>&lt;link </a:t>
            </a:r>
            <a:r>
              <a:rPr sz="2600" dirty="0">
                <a:solidFill>
                  <a:srgbClr val="F37B09"/>
                </a:solidFill>
                <a:latin typeface="Arial"/>
                <a:cs typeface="Arial"/>
              </a:rPr>
              <a:t>rel="stylesheet"</a:t>
            </a:r>
            <a:r>
              <a:rPr sz="2600" spc="-85" dirty="0">
                <a:solidFill>
                  <a:srgbClr val="F37B09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00B050"/>
                </a:solidFill>
                <a:latin typeface="Arial"/>
                <a:cs typeface="Arial"/>
              </a:rPr>
              <a:t>href="</a:t>
            </a:r>
            <a:r>
              <a:rPr sz="2600" b="1" spc="-5" dirty="0">
                <a:solidFill>
                  <a:srgbClr val="00B050"/>
                </a:solidFill>
                <a:latin typeface="Arial"/>
                <a:cs typeface="Arial"/>
              </a:rPr>
              <a:t>styles.css</a:t>
            </a:r>
            <a:r>
              <a:rPr sz="2600" spc="-5" dirty="0">
                <a:solidFill>
                  <a:srgbClr val="00B050"/>
                </a:solidFill>
                <a:latin typeface="Arial"/>
                <a:cs typeface="Arial"/>
              </a:rPr>
              <a:t>"</a:t>
            </a:r>
            <a:r>
              <a:rPr sz="2600" spc="-5" dirty="0">
                <a:solidFill>
                  <a:srgbClr val="E46C0A"/>
                </a:solidFill>
                <a:latin typeface="Arial"/>
                <a:cs typeface="Arial"/>
              </a:rPr>
              <a:t>/&gt;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30500" y="355600"/>
            <a:ext cx="46628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feuille de </a:t>
            </a:r>
            <a:r>
              <a:rPr sz="3000" spc="-5" dirty="0">
                <a:solidFill>
                  <a:srgbClr val="585858"/>
                </a:solidFill>
              </a:rPr>
              <a:t>style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externe</a:t>
            </a:r>
            <a:endParaRPr sz="3000"/>
          </a:p>
        </p:txBody>
      </p:sp>
      <p:grpSp>
        <p:nvGrpSpPr>
          <p:cNvPr id="3" name="object 3"/>
          <p:cNvGrpSpPr/>
          <p:nvPr/>
        </p:nvGrpSpPr>
        <p:grpSpPr>
          <a:xfrm>
            <a:off x="863600" y="1715218"/>
            <a:ext cx="8422005" cy="4502150"/>
            <a:chOff x="863600" y="1715218"/>
            <a:chExt cx="8422005" cy="4502150"/>
          </a:xfrm>
        </p:grpSpPr>
        <p:sp>
          <p:nvSpPr>
            <p:cNvPr id="4" name="object 4"/>
            <p:cNvSpPr/>
            <p:nvPr/>
          </p:nvSpPr>
          <p:spPr>
            <a:xfrm>
              <a:off x="5548294" y="1715218"/>
              <a:ext cx="3737011" cy="450203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58900" y="4178300"/>
              <a:ext cx="2730500" cy="13081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63600" y="2108200"/>
              <a:ext cx="4356100" cy="11049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912160" y="3181350"/>
              <a:ext cx="455295" cy="1170305"/>
            </a:xfrm>
            <a:custGeom>
              <a:avLst/>
              <a:gdLst/>
              <a:ahLst/>
              <a:cxnLst/>
              <a:rect l="l" t="t" r="r" b="b"/>
              <a:pathLst>
                <a:path w="455295" h="1170304">
                  <a:moveTo>
                    <a:pt x="454926" y="0"/>
                  </a:moveTo>
                  <a:lnTo>
                    <a:pt x="6913" y="1152031"/>
                  </a:lnTo>
                  <a:lnTo>
                    <a:pt x="0" y="1169809"/>
                  </a:lnTo>
                </a:path>
              </a:pathLst>
            </a:custGeom>
            <a:ln w="38163">
              <a:solidFill>
                <a:srgbClr val="BE4B4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854566" y="4333303"/>
              <a:ext cx="112395" cy="133985"/>
            </a:xfrm>
            <a:custGeom>
              <a:avLst/>
              <a:gdLst/>
              <a:ahLst/>
              <a:cxnLst/>
              <a:rect l="l" t="t" r="r" b="b"/>
              <a:pathLst>
                <a:path w="112394" h="133985">
                  <a:moveTo>
                    <a:pt x="0" y="0"/>
                  </a:moveTo>
                  <a:lnTo>
                    <a:pt x="12458" y="133921"/>
                  </a:lnTo>
                  <a:lnTo>
                    <a:pt x="112115" y="43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4B4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935412" y="4230532"/>
              <a:ext cx="1885950" cy="808355"/>
            </a:xfrm>
            <a:custGeom>
              <a:avLst/>
              <a:gdLst/>
              <a:ahLst/>
              <a:cxnLst/>
              <a:rect l="l" t="t" r="r" b="b"/>
              <a:pathLst>
                <a:path w="1885950" h="808354">
                  <a:moveTo>
                    <a:pt x="0" y="808192"/>
                  </a:moveTo>
                  <a:lnTo>
                    <a:pt x="1868251" y="7514"/>
                  </a:lnTo>
                  <a:lnTo>
                    <a:pt x="1885784" y="0"/>
                  </a:lnTo>
                </a:path>
              </a:pathLst>
            </a:custGeom>
            <a:ln w="38163">
              <a:solidFill>
                <a:srgbClr val="BE4B4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801398" y="4173575"/>
              <a:ext cx="134620" cy="111125"/>
            </a:xfrm>
            <a:custGeom>
              <a:avLst/>
              <a:gdLst/>
              <a:ahLst/>
              <a:cxnLst/>
              <a:rect l="l" t="t" r="r" b="b"/>
              <a:pathLst>
                <a:path w="134620" h="111125">
                  <a:moveTo>
                    <a:pt x="0" y="0"/>
                  </a:moveTo>
                  <a:lnTo>
                    <a:pt x="47383" y="110566"/>
                  </a:lnTo>
                  <a:lnTo>
                    <a:pt x="134264" y="7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4B4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095500" y="5791200"/>
            <a:ext cx="11264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styles.css</a:t>
            </a:r>
            <a:endParaRPr sz="200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23</a:t>
            </a:fld>
            <a:endParaRPr dirty="0"/>
          </a:p>
        </p:txBody>
      </p:sp>
      <p:sp>
        <p:nvSpPr>
          <p:cNvPr id="12" name="object 12"/>
          <p:cNvSpPr txBox="1"/>
          <p:nvPr/>
        </p:nvSpPr>
        <p:spPr>
          <a:xfrm>
            <a:off x="2146300" y="1524000"/>
            <a:ext cx="118300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index.html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30500" y="355600"/>
            <a:ext cx="46628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feuille de </a:t>
            </a:r>
            <a:r>
              <a:rPr sz="3000" spc="-5" dirty="0">
                <a:solidFill>
                  <a:srgbClr val="585858"/>
                </a:solidFill>
              </a:rPr>
              <a:t>style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externe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546100" y="1613647"/>
            <a:ext cx="4042410" cy="4068445"/>
          </a:xfrm>
          <a:prstGeom prst="rect">
            <a:avLst/>
          </a:prstGeom>
        </p:spPr>
        <p:txBody>
          <a:bodyPr vert="horz" wrap="square" lIns="0" tIns="177165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395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Avantages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000">
              <a:latin typeface="Arial"/>
              <a:cs typeface="Arial"/>
            </a:endParaRPr>
          </a:p>
          <a:p>
            <a:pPr marL="838200" marR="113030" lvl="1" indent="-318135">
              <a:lnSpc>
                <a:spcPct val="132300"/>
              </a:lnSpc>
              <a:spcBef>
                <a:spcPts val="440"/>
              </a:spcBef>
              <a:buChar char="–"/>
              <a:tabLst>
                <a:tab pos="838200" algn="l"/>
                <a:tab pos="838835" algn="l"/>
              </a:tabLst>
            </a:pP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Séparation totale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de la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structure 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et de la présentation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possibilité  d’avoir des présentations  alternatives</a:t>
            </a:r>
            <a:endParaRPr sz="1700">
              <a:latin typeface="Arial"/>
              <a:cs typeface="Arial"/>
            </a:endParaRPr>
          </a:p>
          <a:p>
            <a:pPr marL="838200" marR="220345" lvl="1" indent="-318135">
              <a:lnSpc>
                <a:spcPct val="130700"/>
              </a:lnSpc>
              <a:spcBef>
                <a:spcPts val="434"/>
              </a:spcBef>
              <a:buChar char="–"/>
              <a:tabLst>
                <a:tab pos="838200" algn="l"/>
                <a:tab pos="838835" algn="l"/>
              </a:tabLst>
            </a:pP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Possibilité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d’appliquer la</a:t>
            </a:r>
            <a:r>
              <a:rPr sz="17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même  feuille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style sur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plusieurs  pages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(donc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site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en entier) 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sans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devoir la</a:t>
            </a:r>
            <a:r>
              <a:rPr sz="17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dupliquer</a:t>
            </a:r>
            <a:endParaRPr sz="1700">
              <a:latin typeface="Arial"/>
              <a:cs typeface="Arial"/>
            </a:endParaRPr>
          </a:p>
          <a:p>
            <a:pPr marL="838200" marR="5080" lvl="1" indent="-318135">
              <a:lnSpc>
                <a:spcPct val="132300"/>
              </a:lnSpc>
              <a:spcBef>
                <a:spcPts val="400"/>
              </a:spcBef>
              <a:buChar char="–"/>
              <a:tabLst>
                <a:tab pos="838200" algn="l"/>
                <a:tab pos="838835" algn="l"/>
              </a:tabLst>
            </a:pP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Cohérence de la présentation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sur  tout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site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et les pages</a:t>
            </a:r>
            <a:r>
              <a:rPr sz="17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futures.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430948" y="2536592"/>
            <a:ext cx="3227112" cy="288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24</a:t>
            </a:fld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98900" y="355600"/>
            <a:ext cx="23114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Récapitulatif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60400" y="18808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7900" y="1617903"/>
            <a:ext cx="2385060" cy="10166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7800"/>
              </a:lnSpc>
              <a:spcBef>
                <a:spcPts val="95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index.html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pour</a:t>
            </a:r>
            <a:r>
              <a:rPr sz="22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contenu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9222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77900" y="2684856"/>
            <a:ext cx="2990850" cy="990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styles.css 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pour la</a:t>
            </a:r>
            <a:r>
              <a:rPr sz="22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mise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 page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2200" spc="-5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présentation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732139" y="1378838"/>
            <a:ext cx="4935608" cy="500202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25</a:t>
            </a:fld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71800" y="2489200"/>
            <a:ext cx="421767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La </a:t>
            </a:r>
            <a:r>
              <a:rPr spc="-5" dirty="0"/>
              <a:t>syntaxe</a:t>
            </a:r>
            <a:r>
              <a:rPr spc="-95" dirty="0"/>
              <a:t> </a:t>
            </a:r>
            <a:r>
              <a:rPr spc="-5" dirty="0"/>
              <a:t>CSS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26</a:t>
            </a:fld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197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5000" y="1485900"/>
            <a:ext cx="9232900" cy="25076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syntaxe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composée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3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469900" marR="30480" indent="-317500">
              <a:lnSpc>
                <a:spcPct val="147800"/>
              </a:lnSpc>
              <a:spcBef>
                <a:spcPts val="555"/>
              </a:spcBef>
              <a:buClr>
                <a:srgbClr val="666666"/>
              </a:buClr>
              <a:buSzPct val="75000"/>
              <a:buChar char="–"/>
              <a:tabLst>
                <a:tab pos="469265" algn="l"/>
                <a:tab pos="4699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200" b="1" spc="-5" dirty="0">
                <a:solidFill>
                  <a:srgbClr val="0084D1"/>
                </a:solidFill>
                <a:latin typeface="Arial"/>
                <a:cs typeface="Arial"/>
              </a:rPr>
              <a:t>sélecteur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 l’élément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lequel on applique les propriétés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(balise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HTML, id,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classe,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 etc.)</a:t>
            </a:r>
            <a:endParaRPr sz="2200">
              <a:latin typeface="Arial"/>
              <a:cs typeface="Arial"/>
            </a:endParaRPr>
          </a:p>
          <a:p>
            <a:pPr marL="469900" marR="78105" indent="-317500">
              <a:lnSpc>
                <a:spcPct val="147800"/>
              </a:lnSpc>
              <a:spcBef>
                <a:spcPts val="500"/>
              </a:spcBef>
              <a:buClr>
                <a:srgbClr val="666666"/>
              </a:buClr>
              <a:buSzPct val="75000"/>
              <a:buChar char="–"/>
              <a:tabLst>
                <a:tab pos="469265" algn="l"/>
                <a:tab pos="4699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200" b="1" dirty="0">
                <a:solidFill>
                  <a:srgbClr val="00B050"/>
                </a:solidFill>
                <a:latin typeface="Arial"/>
                <a:cs typeface="Arial"/>
              </a:rPr>
              <a:t>propriété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l’effet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que l’on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va vouloir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donner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(ex couleur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texte,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positionnement,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fond,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42354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69817" y="4191000"/>
            <a:ext cx="609663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200" b="1" spc="-5" dirty="0">
                <a:solidFill>
                  <a:srgbClr val="E46C0A"/>
                </a:solidFill>
                <a:latin typeface="Arial"/>
                <a:cs typeface="Arial"/>
              </a:rPr>
              <a:t>valeur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la propriété CSS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(rouge,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10px,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302000" y="355600"/>
            <a:ext cx="351980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</a:t>
            </a:r>
            <a:r>
              <a:rPr sz="3000" spc="-5" dirty="0">
                <a:solidFill>
                  <a:srgbClr val="585858"/>
                </a:solidFill>
              </a:rPr>
              <a:t>syntaxe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base</a:t>
            </a:r>
            <a:endParaRPr sz="3000"/>
          </a:p>
        </p:txBody>
      </p:sp>
      <p:sp>
        <p:nvSpPr>
          <p:cNvPr id="9" name="object 9"/>
          <p:cNvSpPr txBox="1"/>
          <p:nvPr/>
        </p:nvSpPr>
        <p:spPr>
          <a:xfrm>
            <a:off x="3568700" y="5270500"/>
            <a:ext cx="2954655" cy="16821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20"/>
              </a:lnSpc>
              <a:spcBef>
                <a:spcPts val="100"/>
              </a:spcBef>
            </a:pPr>
            <a:r>
              <a:rPr sz="2200" b="1" spc="-5" dirty="0">
                <a:solidFill>
                  <a:srgbClr val="418DD3"/>
                </a:solidFill>
                <a:latin typeface="Arial"/>
                <a:cs typeface="Arial"/>
              </a:rPr>
              <a:t>selecteur</a:t>
            </a:r>
            <a:r>
              <a:rPr sz="2200" b="1" spc="-1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200">
              <a:latin typeface="Arial"/>
              <a:cs typeface="Arial"/>
            </a:endParaRPr>
          </a:p>
          <a:p>
            <a:pPr marL="735965" marR="5080">
              <a:lnSpc>
                <a:spcPts val="2600"/>
              </a:lnSpc>
              <a:spcBef>
                <a:spcPts val="100"/>
              </a:spcBef>
            </a:pPr>
            <a:r>
              <a:rPr sz="2200" b="1" dirty="0">
                <a:solidFill>
                  <a:srgbClr val="00B050"/>
                </a:solidFill>
                <a:latin typeface="Arial"/>
                <a:cs typeface="Arial"/>
              </a:rPr>
              <a:t>propriete</a:t>
            </a: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:</a:t>
            </a:r>
            <a:r>
              <a:rPr sz="2200" b="1" spc="-10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200" b="1" spc="-5" dirty="0">
                <a:solidFill>
                  <a:srgbClr val="E46C0A"/>
                </a:solidFill>
                <a:latin typeface="Arial"/>
                <a:cs typeface="Arial"/>
              </a:rPr>
              <a:t>valeur  </a:t>
            </a:r>
            <a:r>
              <a:rPr sz="2200" b="1" dirty="0">
                <a:solidFill>
                  <a:srgbClr val="00B050"/>
                </a:solidFill>
                <a:latin typeface="Arial"/>
                <a:cs typeface="Arial"/>
              </a:rPr>
              <a:t>propriete</a:t>
            </a: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:</a:t>
            </a:r>
            <a:r>
              <a:rPr sz="2200" b="1" spc="-10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valeur</a:t>
            </a:r>
            <a:endParaRPr sz="2200">
              <a:latin typeface="Arial"/>
              <a:cs typeface="Arial"/>
            </a:endParaRPr>
          </a:p>
          <a:p>
            <a:pPr marL="735965">
              <a:lnSpc>
                <a:spcPts val="2500"/>
              </a:lnSpc>
            </a:pP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ts val="2620"/>
              </a:lnSpc>
            </a:pP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198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318260"/>
            <a:ext cx="9002395" cy="16129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>
              <a:lnSpc>
                <a:spcPct val="144100"/>
              </a:lnSpc>
              <a:spcBef>
                <a:spcPts val="15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appelle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déclaration CSS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l’ensemble </a:t>
            </a:r>
            <a:r>
              <a:rPr sz="2400" b="1" dirty="0">
                <a:solidFill>
                  <a:srgbClr val="585858"/>
                </a:solidFill>
                <a:latin typeface="Arial"/>
                <a:cs typeface="Arial"/>
              </a:rPr>
              <a:t>propriété +  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. 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en avoir plusieurs pour 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 et elles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séparées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symbole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point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virgule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314700" y="355600"/>
            <a:ext cx="349948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déclaration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199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600" y="1318260"/>
            <a:ext cx="9044305" cy="28194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4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Pour 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commentaire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CSS, on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utilise</a:t>
            </a:r>
            <a:endParaRPr sz="2400">
              <a:latin typeface="Arial"/>
              <a:cs typeface="Arial"/>
            </a:endParaRPr>
          </a:p>
          <a:p>
            <a:pPr marL="393700">
              <a:lnSpc>
                <a:spcPct val="100000"/>
              </a:lnSpc>
              <a:spcBef>
                <a:spcPts val="13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/* commentaire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*/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commentaire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n’est 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visible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dans le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navigateur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Sert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 développeur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prendre des notes, laisser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messages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aux autres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savoir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quoi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servent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lignes de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code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33700" y="355600"/>
            <a:ext cx="4259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commentaires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25700" y="355600"/>
            <a:ext cx="52768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Programme initiation </a:t>
            </a:r>
            <a:r>
              <a:rPr sz="3000" spc="-5" dirty="0">
                <a:solidFill>
                  <a:srgbClr val="585858"/>
                </a:solidFill>
              </a:rPr>
              <a:t>au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sp>
        <p:nvSpPr>
          <p:cNvPr id="7" name="object 7"/>
          <p:cNvSpPr txBox="1"/>
          <p:nvPr/>
        </p:nvSpPr>
        <p:spPr>
          <a:xfrm>
            <a:off x="88900" y="7248624"/>
            <a:ext cx="132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800" b="0" i="0" u="none" strike="noStrike" kern="1200" cap="none" spc="0" normalizeH="0" baseline="0" noProof="0" dirty="0">
                <a:ln>
                  <a:noFill/>
                </a:ln>
                <a:solidFill>
                  <a:srgbClr val="90909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2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6100" y="1732229"/>
            <a:ext cx="4198620" cy="3536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lvl="0" indent="-381635" algn="l" defTabSz="914400" rtl="0" eaLnBrk="1" fontAlgn="auto" latinLnBrk="0" hangingPunct="1">
              <a:lnSpc>
                <a:spcPct val="1177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700" algn="l"/>
                <a:tab pos="394335" algn="l"/>
              </a:tabLst>
              <a:defRPr/>
            </a:pPr>
            <a:r>
              <a:rPr kumimoji="0" sz="17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Propriétés de typographie, polices</a:t>
            </a:r>
            <a:r>
              <a:rPr kumimoji="0" sz="1700" b="1" i="0" u="none" strike="noStrike" kern="1200" cap="none" spc="-10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7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 puces</a:t>
            </a:r>
            <a:endParaRPr kumimoji="0" sz="1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55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Font-family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polices</a:t>
            </a:r>
            <a:r>
              <a:rPr kumimoji="0" sz="14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utilisables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198755" lvl="1" indent="-318135" algn="l" defTabSz="914400" rtl="0" eaLnBrk="1" fontAlgn="auto" latinLnBrk="0" hangingPunct="1">
              <a:lnSpc>
                <a:spcPct val="113100"/>
              </a:lnSpc>
              <a:spcBef>
                <a:spcPts val="405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Propriété typographiques (gras,</a:t>
            </a:r>
            <a:r>
              <a:rPr kumimoji="0" sz="1400" b="0" i="0" u="none" strike="noStrike" kern="1200" cap="none" spc="-9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italique,  interlignage,</a:t>
            </a:r>
            <a:r>
              <a:rPr kumimoji="0" sz="14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etc.)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515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Changer la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couleur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du</a:t>
            </a:r>
            <a:r>
              <a:rPr kumimoji="0" sz="14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texte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Alignements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</a:t>
            </a:r>
            <a:r>
              <a:rPr kumimoji="0" sz="14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texte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Décoration de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texte (soulignement,</a:t>
            </a:r>
            <a:r>
              <a:rPr kumimoji="0" sz="1400" b="0" i="0" u="none" strike="noStrike" kern="1200" cap="none" spc="-4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etc.)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Changer les icônes d'une liste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à</a:t>
            </a:r>
            <a:r>
              <a:rPr kumimoji="0" sz="1400" b="0" i="0" u="none" strike="noStrike" kern="1200" cap="none" spc="-4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puce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700" algn="l"/>
                <a:tab pos="394335" algn="l"/>
              </a:tabLst>
              <a:defRPr/>
            </a:pPr>
            <a:r>
              <a:rPr kumimoji="0" sz="17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Bordures et arrières</a:t>
            </a:r>
            <a:r>
              <a:rPr kumimoji="0" sz="1700" b="1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7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plans</a:t>
            </a:r>
            <a:endParaRPr kumimoji="0" sz="1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6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Bordures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styles,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bords arrondis</a:t>
            </a:r>
            <a:r>
              <a:rPr kumimoji="0" sz="1400" b="0" i="0" u="none" strike="noStrike" kern="1200" cap="none" spc="-5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CSS3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Arrière-plan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propriétés</a:t>
            </a:r>
            <a:r>
              <a:rPr kumimoji="0" sz="1400" b="0" i="0" u="none" strike="noStrike" kern="1200" cap="none" spc="-3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background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84800" y="1723135"/>
            <a:ext cx="4074160" cy="345884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393700" marR="0" lvl="0" indent="-381000" algn="l" defTabSz="914400" rtl="0" eaLnBrk="1" fontAlgn="auto" latinLnBrk="0" hangingPunct="1">
              <a:lnSpc>
                <a:spcPct val="100000"/>
              </a:lnSpc>
              <a:spcBef>
                <a:spcPts val="53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3700" algn="l"/>
              </a:tabLst>
              <a:defRPr/>
            </a:pPr>
            <a:r>
              <a:rPr kumimoji="0" sz="12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Dimensions, margin et</a:t>
            </a:r>
            <a:r>
              <a:rPr kumimoji="0" sz="1200" b="1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2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padding</a:t>
            </a: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Différences entre inline et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block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Largeur et hauteur avec width et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height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Dimensions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maximum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minimum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Marge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extérieure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margin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Centrer horizontalement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à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l'aide de</a:t>
            </a:r>
            <a:r>
              <a:rPr kumimoji="0" sz="1000" b="0" i="0" u="none" strike="noStrike" kern="1200" cap="none" spc="-2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margin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Marge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intérieure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padding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Calcul des dimensions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réelles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d'un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élément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S'affranchir du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calcul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avec box-sizing: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border-box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Gestion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des dépassements avec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overflow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93700" marR="5080" lvl="0" indent="-381000" algn="l" defTabSz="914400" rtl="0" eaLnBrk="1" fontAlgn="auto" latinLnBrk="0" hangingPunct="1">
              <a:lnSpc>
                <a:spcPct val="118100"/>
              </a:lnSpc>
              <a:spcBef>
                <a:spcPts val="14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3700" algn="l"/>
              </a:tabLst>
              <a:defRPr/>
            </a:pPr>
            <a:r>
              <a:rPr kumimoji="0" sz="12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Positionnement </a:t>
            </a:r>
            <a:r>
              <a:rPr kumimoji="0" sz="12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 </a:t>
            </a:r>
            <a:r>
              <a:rPr kumimoji="0" sz="12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les flottants pour placer</a:t>
            </a:r>
            <a:r>
              <a:rPr kumimoji="0" sz="1200" b="1" i="0" u="none" strike="noStrike" kern="1200" cap="none" spc="-9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2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des  images</a:t>
            </a: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59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Les </a:t>
            </a:r>
            <a:r>
              <a:rPr kumimoji="0" sz="1000" b="0" i="1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flottants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le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flux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Ferrer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les images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à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gauche et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à</a:t>
            </a:r>
            <a:r>
              <a:rPr kumimoji="0" sz="1000" b="0" i="0" u="none" strike="noStrike" kern="1200" cap="none" spc="-2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droite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Nettoyer les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flottants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avec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clear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7565" marR="114935" lvl="1" indent="-317500" algn="l" defTabSz="914400" rtl="0" eaLnBrk="1" fontAlgn="auto" latinLnBrk="0" hangingPunct="1">
              <a:lnSpc>
                <a:spcPct val="1083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Notion de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contexte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formatage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 bloc et gestion des 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conflits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flottants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200</a:t>
            </a:r>
            <a:endParaRPr sz="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640839" marR="5080" indent="-596900">
              <a:lnSpc>
                <a:spcPts val="5000"/>
              </a:lnSpc>
              <a:spcBef>
                <a:spcPts val="500"/>
              </a:spcBef>
            </a:pPr>
            <a:r>
              <a:rPr dirty="0"/>
              <a:t>Généalogie </a:t>
            </a:r>
            <a:r>
              <a:rPr spc="-5" dirty="0"/>
              <a:t>et</a:t>
            </a:r>
            <a:r>
              <a:rPr spc="-100" dirty="0"/>
              <a:t> </a:t>
            </a:r>
            <a:r>
              <a:rPr dirty="0"/>
              <a:t>différents  </a:t>
            </a:r>
            <a:r>
              <a:rPr spc="-5" dirty="0"/>
              <a:t>types </a:t>
            </a:r>
            <a:r>
              <a:rPr dirty="0"/>
              <a:t>de</a:t>
            </a:r>
            <a:r>
              <a:rPr spc="-30" dirty="0"/>
              <a:t> </a:t>
            </a:r>
            <a:r>
              <a:rPr spc="-5" dirty="0"/>
              <a:t>sélecteurs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201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1318260"/>
            <a:ext cx="89738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sélectionner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n’importe quel élément HTML et lui appliquer  un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style.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2448560"/>
            <a:ext cx="835850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propriété appliquée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HTML,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s’applique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 défaut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présents dans le document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HTML.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866900" y="355600"/>
            <a:ext cx="63842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sélecteur </a:t>
            </a:r>
            <a:r>
              <a:rPr sz="3000" dirty="0">
                <a:solidFill>
                  <a:srgbClr val="585858"/>
                </a:solidFill>
              </a:rPr>
              <a:t>usuel d'élément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HTML</a:t>
            </a:r>
            <a:endParaRPr sz="3000"/>
          </a:p>
        </p:txBody>
      </p:sp>
      <p:sp>
        <p:nvSpPr>
          <p:cNvPr id="8" name="object 8"/>
          <p:cNvSpPr txBox="1"/>
          <p:nvPr/>
        </p:nvSpPr>
        <p:spPr>
          <a:xfrm>
            <a:off x="698500" y="4699000"/>
            <a:ext cx="6529070" cy="190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5700">
              <a:lnSpc>
                <a:spcPts val="3110"/>
              </a:lnSpc>
              <a:spcBef>
                <a:spcPts val="100"/>
              </a:spcBef>
            </a:pPr>
            <a:r>
              <a:rPr sz="2600" b="1" dirty="0">
                <a:solidFill>
                  <a:srgbClr val="418DD3"/>
                </a:solidFill>
                <a:latin typeface="Arial"/>
                <a:cs typeface="Arial"/>
              </a:rPr>
              <a:t>p</a:t>
            </a:r>
            <a:r>
              <a:rPr sz="2600" b="1" spc="-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418DD3"/>
                </a:solidFill>
                <a:latin typeface="Arial"/>
                <a:cs typeface="Arial"/>
              </a:rPr>
              <a:t>{</a:t>
            </a:r>
            <a:endParaRPr sz="2600">
              <a:latin typeface="Arial"/>
              <a:cs typeface="Arial"/>
            </a:endParaRPr>
          </a:p>
          <a:p>
            <a:pPr marL="1878964">
              <a:lnSpc>
                <a:spcPts val="3100"/>
              </a:lnSpc>
            </a:pPr>
            <a:r>
              <a:rPr sz="2600" dirty="0">
                <a:solidFill>
                  <a:srgbClr val="418DD3"/>
                </a:solidFill>
                <a:latin typeface="Arial"/>
                <a:cs typeface="Arial"/>
              </a:rPr>
              <a:t>color :</a:t>
            </a:r>
            <a:r>
              <a:rPr sz="2600" spc="-1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418DD3"/>
                </a:solidFill>
                <a:latin typeface="Arial"/>
                <a:cs typeface="Arial"/>
              </a:rPr>
              <a:t>blue;</a:t>
            </a:r>
            <a:endParaRPr sz="2600">
              <a:latin typeface="Arial"/>
              <a:cs typeface="Arial"/>
            </a:endParaRPr>
          </a:p>
          <a:p>
            <a:pPr marL="1155700">
              <a:lnSpc>
                <a:spcPts val="3110"/>
              </a:lnSpc>
            </a:pPr>
            <a:r>
              <a:rPr sz="2600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6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=&gt; </a:t>
            </a:r>
            <a:r>
              <a:rPr sz="2000" spc="-60" dirty="0">
                <a:solidFill>
                  <a:srgbClr val="4C4C4C"/>
                </a:solidFill>
                <a:latin typeface="Arial"/>
                <a:cs typeface="Arial"/>
              </a:rPr>
              <a:t>Tous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les paragraphes auront une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couleur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de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texte</a:t>
            </a:r>
            <a:r>
              <a:rPr sz="2000" spc="-5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bleu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037473" y="5243461"/>
            <a:ext cx="1728976" cy="19500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63900" y="203200"/>
            <a:ext cx="354837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Hiérarchie et</a:t>
            </a:r>
            <a:r>
              <a:rPr sz="2400" spc="-90" dirty="0"/>
              <a:t> </a:t>
            </a:r>
            <a:r>
              <a:rPr sz="2400" dirty="0"/>
              <a:t>généalogie</a:t>
            </a:r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308339" y="4584700"/>
            <a:ext cx="7549716" cy="213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71600" y="965200"/>
            <a:ext cx="7480300" cy="2286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32</a:t>
            </a:fld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63900" y="203200"/>
            <a:ext cx="354837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Hiérarchie et</a:t>
            </a:r>
            <a:r>
              <a:rPr sz="2400" spc="-90" dirty="0"/>
              <a:t> </a:t>
            </a:r>
            <a:r>
              <a:rPr sz="2400" dirty="0"/>
              <a:t>généalogie</a:t>
            </a:r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371600" y="1193800"/>
            <a:ext cx="7480300" cy="2286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26925" y="4687154"/>
            <a:ext cx="6095814" cy="229625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33</a:t>
            </a:fld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92300" y="355600"/>
            <a:ext cx="6335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Notion </a:t>
            </a:r>
            <a:r>
              <a:rPr sz="3000" dirty="0">
                <a:solidFill>
                  <a:srgbClr val="585858"/>
                </a:solidFill>
              </a:rPr>
              <a:t>d’enfant </a:t>
            </a:r>
            <a:r>
              <a:rPr sz="3000" spc="-5" dirty="0">
                <a:solidFill>
                  <a:srgbClr val="585858"/>
                </a:solidFill>
              </a:rPr>
              <a:t>et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descendance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546100" y="1617903"/>
            <a:ext cx="4117975" cy="40900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93700" marR="330835" indent="-381635">
              <a:lnSpc>
                <a:spcPct val="147800"/>
              </a:lnSpc>
              <a:spcBef>
                <a:spcPts val="95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h1, p, h2,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 sont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enfants de  div</a:t>
            </a:r>
            <a:endParaRPr sz="2200">
              <a:latin typeface="Arial"/>
              <a:cs typeface="Arial"/>
            </a:endParaRPr>
          </a:p>
          <a:p>
            <a:pPr marL="393700" marR="5080" indent="-381635">
              <a:lnSpc>
                <a:spcPct val="146500"/>
              </a:lnSpc>
              <a:spcBef>
                <a:spcPts val="535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em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enfant</a:t>
            </a:r>
            <a:r>
              <a:rPr sz="22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du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dans lequel ils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sont  contenus (mais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pas de l’autre  p)</a:t>
            </a:r>
            <a:endParaRPr sz="2200">
              <a:latin typeface="Arial"/>
              <a:cs typeface="Arial"/>
            </a:endParaRPr>
          </a:p>
          <a:p>
            <a:pPr marL="393700" marR="67310" indent="-381635">
              <a:lnSpc>
                <a:spcPct val="143900"/>
              </a:lnSpc>
              <a:spcBef>
                <a:spcPts val="60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em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h1, p, h2  et p)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descendants de</a:t>
            </a:r>
            <a:r>
              <a:rPr sz="22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div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68795" y="1549606"/>
            <a:ext cx="4413537" cy="22157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387302" y="4167080"/>
            <a:ext cx="4105344" cy="15417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34</a:t>
            </a:fld>
            <a:endParaRPr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5700" y="355600"/>
            <a:ext cx="52825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Notion </a:t>
            </a:r>
            <a:r>
              <a:rPr sz="3000" dirty="0">
                <a:solidFill>
                  <a:srgbClr val="585858"/>
                </a:solidFill>
              </a:rPr>
              <a:t>de parent </a:t>
            </a:r>
            <a:r>
              <a:rPr sz="3000" spc="-5" dirty="0">
                <a:solidFill>
                  <a:srgbClr val="585858"/>
                </a:solidFill>
              </a:rPr>
              <a:t>et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d'ancêtre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60400" y="18808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7900" y="1778000"/>
            <a:ext cx="3549650" cy="2456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div est </a:t>
            </a:r>
            <a:r>
              <a:rPr sz="2200" b="1" spc="-5" dirty="0">
                <a:solidFill>
                  <a:srgbClr val="585858"/>
                </a:solidFill>
                <a:latin typeface="Arial"/>
                <a:cs typeface="Arial"/>
              </a:rPr>
              <a:t>parent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h1 p, h2,</a:t>
            </a:r>
            <a:r>
              <a:rPr sz="2200" spc="-6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</a:t>
            </a:r>
            <a:endParaRPr sz="2200">
              <a:latin typeface="Arial"/>
              <a:cs typeface="Arial"/>
            </a:endParaRPr>
          </a:p>
          <a:p>
            <a:pPr marL="12700" marR="50800" indent="77470">
              <a:lnSpc>
                <a:spcPct val="147800"/>
              </a:lnSpc>
              <a:spcBef>
                <a:spcPts val="495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2ème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200" b="1" spc="-5" dirty="0">
                <a:solidFill>
                  <a:srgbClr val="585858"/>
                </a:solidFill>
                <a:latin typeface="Arial"/>
                <a:cs typeface="Arial"/>
              </a:rPr>
              <a:t>parent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a,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em.</a:t>
            </a:r>
            <a:endParaRPr sz="2200">
              <a:latin typeface="Arial"/>
              <a:cs typeface="Arial"/>
            </a:endParaRPr>
          </a:p>
          <a:p>
            <a:pPr marL="12700" marR="97790">
              <a:lnSpc>
                <a:spcPct val="143900"/>
              </a:lnSpc>
              <a:spcBef>
                <a:spcPts val="6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div est </a:t>
            </a:r>
            <a:r>
              <a:rPr sz="2200" b="1" spc="-5" dirty="0">
                <a:solidFill>
                  <a:srgbClr val="585858"/>
                </a:solidFill>
                <a:latin typeface="Arial"/>
                <a:cs typeface="Arial"/>
              </a:rPr>
              <a:t>ancêtre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a,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em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h1,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h2 et</a:t>
            </a:r>
            <a:r>
              <a:rPr sz="2200" spc="-6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p)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396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34810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257904" y="1866693"/>
            <a:ext cx="4425662" cy="22038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438844" y="4447392"/>
            <a:ext cx="4116654" cy="15527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35</a:t>
            </a:fld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46400" y="355600"/>
            <a:ext cx="421957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Sélecteur 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hiérarchie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60400" y="18808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501" y="1617903"/>
            <a:ext cx="3976370" cy="3048635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29565" marR="5080">
              <a:lnSpc>
                <a:spcPct val="145800"/>
              </a:lnSpc>
              <a:spcBef>
                <a:spcPts val="15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Pour sélectionner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a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descendant de p, nous allons  pouvoir écrire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200">
              <a:latin typeface="Arial"/>
              <a:cs typeface="Arial"/>
            </a:endParaRPr>
          </a:p>
          <a:p>
            <a:pPr marL="329565">
              <a:lnSpc>
                <a:spcPct val="100000"/>
              </a:lnSpc>
              <a:spcBef>
                <a:spcPts val="1260"/>
              </a:spcBef>
            </a:pPr>
            <a:r>
              <a:rPr sz="2200" b="1" dirty="0">
                <a:solidFill>
                  <a:srgbClr val="418DD3"/>
                </a:solidFill>
                <a:latin typeface="Arial"/>
                <a:cs typeface="Arial"/>
              </a:rPr>
              <a:t>p a { …</a:t>
            </a:r>
            <a:r>
              <a:rPr sz="2200" b="1" spc="-2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b="1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  <a:p>
            <a:pPr marL="329565" marR="229235" indent="-317500">
              <a:lnSpc>
                <a:spcPct val="147700"/>
              </a:lnSpc>
              <a:spcBef>
                <a:spcPts val="500"/>
              </a:spcBef>
            </a:pPr>
            <a:r>
              <a:rPr sz="2200" i="1" dirty="0">
                <a:solidFill>
                  <a:srgbClr val="585858"/>
                </a:solidFill>
                <a:latin typeface="Arial"/>
                <a:cs typeface="Arial"/>
              </a:rPr>
              <a:t>(notez </a:t>
            </a:r>
            <a:r>
              <a:rPr sz="2200" i="1" spc="-5" dirty="0">
                <a:solidFill>
                  <a:srgbClr val="585858"/>
                </a:solidFill>
                <a:latin typeface="Arial"/>
                <a:cs typeface="Arial"/>
              </a:rPr>
              <a:t>l’espace entre le </a:t>
            </a:r>
            <a:r>
              <a:rPr sz="2200" i="1" dirty="0">
                <a:solidFill>
                  <a:srgbClr val="585858"/>
                </a:solidFill>
                <a:latin typeface="Arial"/>
                <a:cs typeface="Arial"/>
              </a:rPr>
              <a:t>p </a:t>
            </a:r>
            <a:r>
              <a:rPr sz="2200" i="1" spc="-5" dirty="0">
                <a:solidFill>
                  <a:srgbClr val="585858"/>
                </a:solidFill>
                <a:latin typeface="Arial"/>
                <a:cs typeface="Arial"/>
              </a:rPr>
              <a:t>et le  </a:t>
            </a:r>
            <a:r>
              <a:rPr sz="2200" i="1" dirty="0">
                <a:solidFill>
                  <a:srgbClr val="585858"/>
                </a:solidFill>
                <a:latin typeface="Arial"/>
                <a:cs typeface="Arial"/>
              </a:rPr>
              <a:t>a)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168795" y="1943306"/>
            <a:ext cx="4413537" cy="22157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11844" y="4598880"/>
            <a:ext cx="4116654" cy="15417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36</a:t>
            </a:fld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3100" y="355600"/>
            <a:ext cx="36893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Sélecteur 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groupe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60400" y="18808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1617903"/>
            <a:ext cx="3851275" cy="350075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30200" marR="5080">
              <a:lnSpc>
                <a:spcPct val="146500"/>
              </a:lnSpc>
              <a:spcBef>
                <a:spcPts val="13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Pour sélectionner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plusieurs  éléments et leur appliquer la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même 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valeur,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on les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sépare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 une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virgule.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h1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,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h2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{ color: red;</a:t>
            </a:r>
            <a:r>
              <a:rPr sz="2200" spc="-2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  <a:p>
            <a:pPr marL="330200" marR="206375" indent="-317500">
              <a:lnSpc>
                <a:spcPct val="141700"/>
              </a:lnSpc>
              <a:spcBef>
                <a:spcPts val="660"/>
              </a:spcBef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=&gt; </a:t>
            </a:r>
            <a:r>
              <a:rPr sz="2000" spc="-75" dirty="0">
                <a:solidFill>
                  <a:srgbClr val="585858"/>
                </a:solidFill>
                <a:latin typeface="Arial"/>
                <a:cs typeface="Arial"/>
              </a:rPr>
              <a:t>Va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donner la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couleur rouge à  tous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les h1 ou</a:t>
            </a:r>
            <a:r>
              <a:rPr sz="20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h2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257904" y="1549606"/>
            <a:ext cx="4425662" cy="22157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89644" y="4167080"/>
            <a:ext cx="4116654" cy="15417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37</a:t>
            </a:fld>
            <a:endParaRPr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42798" y="1318260"/>
            <a:ext cx="9139555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marR="35687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class=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" "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un attribut qui peut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mettre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n’importe quelle  balise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manière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plus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spécifique » certains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819400" y="355600"/>
            <a:ext cx="44938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sélecteurs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classe</a:t>
            </a:r>
            <a:endParaRPr sz="3000"/>
          </a:p>
        </p:txBody>
      </p:sp>
      <p:sp>
        <p:nvSpPr>
          <p:cNvPr id="5" name="object 5"/>
          <p:cNvSpPr txBox="1"/>
          <p:nvPr/>
        </p:nvSpPr>
        <p:spPr>
          <a:xfrm>
            <a:off x="1473200" y="4140200"/>
            <a:ext cx="5852160" cy="81534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3100"/>
              </a:lnSpc>
              <a:spcBef>
                <a:spcPts val="219"/>
              </a:spcBef>
            </a:pPr>
            <a:r>
              <a:rPr sz="26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600" b="1" spc="-5" dirty="0">
                <a:solidFill>
                  <a:srgbClr val="00B050"/>
                </a:solidFill>
                <a:latin typeface="Arial"/>
                <a:cs typeface="Arial"/>
              </a:rPr>
              <a:t>class="important"</a:t>
            </a:r>
            <a:r>
              <a:rPr sz="2600" b="1" spc="-5" dirty="0">
                <a:solidFill>
                  <a:srgbClr val="E46C0A"/>
                </a:solidFill>
                <a:latin typeface="Arial"/>
                <a:cs typeface="Arial"/>
              </a:rPr>
              <a:t>&gt; </a:t>
            </a:r>
            <a:r>
              <a:rPr sz="2600" spc="-5" dirty="0">
                <a:solidFill>
                  <a:srgbClr val="E46C0A"/>
                </a:solidFill>
                <a:latin typeface="Arial"/>
                <a:cs typeface="Arial"/>
              </a:rPr>
              <a:t>Un paragraphe  </a:t>
            </a:r>
            <a:r>
              <a:rPr sz="2600" dirty="0">
                <a:solidFill>
                  <a:srgbClr val="E46C0A"/>
                </a:solidFill>
                <a:latin typeface="Arial"/>
                <a:cs typeface="Arial"/>
              </a:rPr>
              <a:t>spécifique </a:t>
            </a:r>
            <a:r>
              <a:rPr sz="2600" spc="-5" dirty="0">
                <a:solidFill>
                  <a:srgbClr val="E46C0A"/>
                </a:solidFill>
                <a:latin typeface="Arial"/>
                <a:cs typeface="Arial"/>
              </a:rPr>
              <a:t>qui est </a:t>
            </a:r>
            <a:r>
              <a:rPr sz="2600" dirty="0">
                <a:solidFill>
                  <a:srgbClr val="E46C0A"/>
                </a:solidFill>
                <a:latin typeface="Arial"/>
                <a:cs typeface="Arial"/>
              </a:rPr>
              <a:t>mis </a:t>
            </a:r>
            <a:r>
              <a:rPr sz="2600" spc="-5" dirty="0">
                <a:solidFill>
                  <a:srgbClr val="E46C0A"/>
                </a:solidFill>
                <a:latin typeface="Arial"/>
                <a:cs typeface="Arial"/>
              </a:rPr>
              <a:t>en avant</a:t>
            </a:r>
            <a:r>
              <a:rPr sz="2600" spc="-3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19400" y="355600"/>
            <a:ext cx="44938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sélecteurs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classe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0" y="2895600"/>
            <a:ext cx="9715500" cy="46609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39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25700" y="355600"/>
            <a:ext cx="52768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Programme initiation </a:t>
            </a:r>
            <a:r>
              <a:rPr sz="3000" spc="-5" dirty="0">
                <a:solidFill>
                  <a:srgbClr val="585858"/>
                </a:solidFill>
              </a:rPr>
              <a:t>au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sp>
        <p:nvSpPr>
          <p:cNvPr id="7" name="object 7"/>
          <p:cNvSpPr txBox="1"/>
          <p:nvPr/>
        </p:nvSpPr>
        <p:spPr>
          <a:xfrm>
            <a:off x="88900" y="7248624"/>
            <a:ext cx="132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800" b="0" i="0" u="none" strike="noStrike" kern="1200" cap="none" spc="0" normalizeH="0" baseline="0" noProof="0" dirty="0">
                <a:ln>
                  <a:noFill/>
                </a:ln>
                <a:solidFill>
                  <a:srgbClr val="90909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2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393700" indent="-381635">
              <a:lnSpc>
                <a:spcPct val="100000"/>
              </a:lnSpc>
              <a:spcBef>
                <a:spcPts val="820"/>
              </a:spcBef>
              <a:buFont typeface="Arial"/>
              <a:buChar char="•"/>
              <a:tabLst>
                <a:tab pos="393700" algn="l"/>
                <a:tab pos="394335" algn="l"/>
              </a:tabLst>
            </a:pPr>
            <a:r>
              <a:rPr dirty="0"/>
              <a:t>Propriété</a:t>
            </a:r>
            <a:r>
              <a:rPr spc="-5" dirty="0"/>
              <a:t> </a:t>
            </a:r>
            <a:r>
              <a:rPr dirty="0"/>
              <a:t>display</a:t>
            </a:r>
          </a:p>
          <a:p>
            <a:pPr marL="837565" marR="5080" lvl="1" indent="-317500">
              <a:lnSpc>
                <a:spcPct val="114599"/>
              </a:lnSpc>
              <a:spcBef>
                <a:spcPts val="359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spc="-25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block, inline-block, inline et 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none</a:t>
            </a:r>
            <a:endParaRPr sz="1600">
              <a:latin typeface="Arial"/>
              <a:cs typeface="Arial"/>
            </a:endParaRPr>
          </a:p>
          <a:p>
            <a:pPr marL="837565" marR="192405" lvl="1" indent="-317500">
              <a:lnSpc>
                <a:spcPct val="114599"/>
              </a:lnSpc>
              <a:spcBef>
                <a:spcPts val="295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Créer une navigation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partir des  propriétés de</a:t>
            </a:r>
            <a:r>
              <a:rPr sz="16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display</a:t>
            </a:r>
            <a:endParaRPr sz="1600">
              <a:latin typeface="Arial"/>
              <a:cs typeface="Arial"/>
            </a:endParaRPr>
          </a:p>
          <a:p>
            <a:pPr marL="393700" marR="419100" indent="-381635">
              <a:lnSpc>
                <a:spcPct val="115799"/>
              </a:lnSpc>
              <a:spcBef>
                <a:spcPts val="340"/>
              </a:spcBef>
              <a:buFont typeface="Arial"/>
              <a:buChar char="•"/>
              <a:tabLst>
                <a:tab pos="393700" algn="l"/>
                <a:tab pos="394335" algn="l"/>
              </a:tabLst>
            </a:pPr>
            <a:r>
              <a:rPr dirty="0"/>
              <a:t>Positionnement </a:t>
            </a:r>
            <a:r>
              <a:rPr spc="-5" dirty="0"/>
              <a:t>CSS</a:t>
            </a:r>
            <a:r>
              <a:rPr spc="-95" dirty="0"/>
              <a:t> </a:t>
            </a:r>
            <a:r>
              <a:rPr spc="-5" dirty="0"/>
              <a:t>relative,  absolute et</a:t>
            </a:r>
            <a:r>
              <a:rPr spc="-15" dirty="0"/>
              <a:t> </a:t>
            </a:r>
            <a:r>
              <a:rPr dirty="0"/>
              <a:t>fixed</a:t>
            </a:r>
          </a:p>
          <a:p>
            <a:pPr marL="837565" marR="33655" lvl="1" indent="-317500">
              <a:lnSpc>
                <a:spcPct val="109300"/>
              </a:lnSpc>
              <a:spcBef>
                <a:spcPts val="565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Position relative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pour déplacer</a:t>
            </a:r>
            <a:r>
              <a:rPr sz="16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des  éléments</a:t>
            </a:r>
            <a:endParaRPr sz="1600">
              <a:latin typeface="Arial"/>
              <a:cs typeface="Arial"/>
            </a:endParaRPr>
          </a:p>
          <a:p>
            <a:pPr marL="837565" marR="33020" lvl="1" indent="-317500">
              <a:lnSpc>
                <a:spcPct val="114599"/>
              </a:lnSpc>
              <a:spcBef>
                <a:spcPts val="295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Position fixe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et barre de navigation 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fixée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6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haut</a:t>
            </a:r>
            <a:endParaRPr sz="1600">
              <a:latin typeface="Arial"/>
              <a:cs typeface="Arial"/>
            </a:endParaRPr>
          </a:p>
          <a:p>
            <a:pPr marL="837565" marR="213995" lvl="1" indent="-317500">
              <a:lnSpc>
                <a:spcPct val="114599"/>
              </a:lnSpc>
              <a:spcBef>
                <a:spcPts val="300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Position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absolue et déplacement  d'élément dans</a:t>
            </a:r>
            <a:r>
              <a:rPr sz="16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bloc</a:t>
            </a:r>
            <a:endParaRPr sz="16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84800" y="1765300"/>
            <a:ext cx="4092575" cy="17805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700" algn="l"/>
                <a:tab pos="394335" algn="l"/>
              </a:tabLst>
              <a:defRPr/>
            </a:pPr>
            <a:r>
              <a:rPr kumimoji="0" sz="18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Aller </a:t>
            </a:r>
            <a:r>
              <a:rPr kumimoji="0" sz="18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plus</a:t>
            </a:r>
            <a:r>
              <a:rPr kumimoji="0" sz="18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8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loin</a:t>
            </a: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7565" marR="5080" lvl="1" indent="-317500" algn="l" defTabSz="914400" rtl="0" eaLnBrk="1" fontAlgn="auto" latinLnBrk="0" hangingPunct="1">
              <a:lnSpc>
                <a:spcPct val="140600"/>
              </a:lnSpc>
              <a:spcBef>
                <a:spcPts val="56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6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Mises </a:t>
            </a: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en page avec </a:t>
            </a:r>
            <a:r>
              <a:rPr kumimoji="0" sz="16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Flexbox </a:t>
            </a: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</a:t>
            </a:r>
            <a:r>
              <a:rPr kumimoji="0" sz="1600" b="0" i="0" u="none" strike="noStrike" kern="1200" cap="none" spc="-8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6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Grid  </a:t>
            </a: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Layout</a:t>
            </a: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7565" marR="396875" lvl="1" indent="-317500" algn="l" defTabSz="914400" rtl="0" eaLnBrk="1" fontAlgn="auto" latinLnBrk="0" hangingPunct="1">
              <a:lnSpc>
                <a:spcPct val="1406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Avant-goût du Responsive </a:t>
            </a:r>
            <a:r>
              <a:rPr kumimoji="0" sz="16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Web  </a:t>
            </a: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Design</a:t>
            </a: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34072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d’avoir plusieurs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classes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élément, on les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sépare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espace.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2905658"/>
            <a:ext cx="895477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remarque important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remarque mis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en avant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&lt;/ 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p&gt;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2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Classes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multiples</a:t>
            </a:r>
            <a:endParaRPr sz="3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2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Classes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multiples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0" y="2451100"/>
            <a:ext cx="9867900" cy="4953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41</a:t>
            </a:fld>
            <a:endParaRPr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69632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être utilisée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plusieurs balises dans 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document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3606698"/>
            <a:ext cx="8090534" cy="196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remarque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remarque</a:t>
            </a:r>
            <a:r>
              <a:rPr sz="2400" spc="-1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paragraphe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650">
              <a:latin typeface="Arial"/>
              <a:cs typeface="Arial"/>
            </a:endParaRPr>
          </a:p>
          <a:p>
            <a:pPr marL="12700" marR="5080">
              <a:lnSpc>
                <a:spcPct val="142300"/>
              </a:lnSpc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&lt;blockquote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remarque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remarque citation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&lt;/  blockquote&gt;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2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Classes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multiples</a:t>
            </a:r>
            <a:endParaRPr sz="30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2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Classes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multiples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1481507" y="2005348"/>
            <a:ext cx="8234976" cy="45356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43</a:t>
            </a:fld>
            <a:endParaRPr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617980"/>
            <a:ext cx="122555" cy="2178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250" spc="409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2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290421"/>
            <a:ext cx="852360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800"/>
              </a:lnSpc>
              <a:spcBef>
                <a:spcPts val="100"/>
              </a:spcBef>
            </a:pPr>
            <a:r>
              <a:rPr sz="28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800" dirty="0">
                <a:solidFill>
                  <a:srgbClr val="585858"/>
                </a:solidFill>
                <a:latin typeface="Arial"/>
                <a:cs typeface="Arial"/>
              </a:rPr>
              <a:t>veut cibler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800" dirty="0">
                <a:solidFill>
                  <a:srgbClr val="585858"/>
                </a:solidFill>
                <a:latin typeface="Arial"/>
                <a:cs typeface="Arial"/>
              </a:rPr>
              <a:t>classe, sans se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préoccuper de la  balise on utilise le </a:t>
            </a:r>
            <a:r>
              <a:rPr sz="28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point</a:t>
            </a:r>
            <a:r>
              <a:rPr sz="28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».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9206" y="3454603"/>
            <a:ext cx="295084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99080" algn="l"/>
              </a:tabLst>
            </a:pPr>
            <a:r>
              <a:rPr sz="2800" b="1" i="1" spc="-5" dirty="0">
                <a:solidFill>
                  <a:srgbClr val="558ED5"/>
                </a:solidFill>
                <a:latin typeface="Arial"/>
                <a:cs typeface="Arial"/>
              </a:rPr>
              <a:t>.nomdeclass</a:t>
            </a:r>
            <a:r>
              <a:rPr sz="2800" b="1" i="1" dirty="0">
                <a:solidFill>
                  <a:srgbClr val="558ED5"/>
                </a:solidFill>
                <a:latin typeface="Arial"/>
                <a:cs typeface="Arial"/>
              </a:rPr>
              <a:t>e </a:t>
            </a:r>
            <a:r>
              <a:rPr sz="2800" b="1" dirty="0">
                <a:solidFill>
                  <a:srgbClr val="558ED5"/>
                </a:solidFill>
                <a:latin typeface="Arial"/>
                <a:cs typeface="Arial"/>
              </a:rPr>
              <a:t>{	}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4700" y="355600"/>
            <a:ext cx="85820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Cibler </a:t>
            </a:r>
            <a:r>
              <a:rPr sz="3000" dirty="0">
                <a:solidFill>
                  <a:srgbClr val="585858"/>
                </a:solidFill>
              </a:rPr>
              <a:t>une </a:t>
            </a:r>
            <a:r>
              <a:rPr sz="3000" spc="-5" dirty="0">
                <a:solidFill>
                  <a:srgbClr val="585858"/>
                </a:solidFill>
              </a:rPr>
              <a:t>classe </a:t>
            </a:r>
            <a:r>
              <a:rPr sz="3000" dirty="0">
                <a:solidFill>
                  <a:srgbClr val="585858"/>
                </a:solidFill>
              </a:rPr>
              <a:t>indépendamment de la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balise</a:t>
            </a:r>
            <a:endParaRPr sz="30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49218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exemple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.remarque 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</a:t>
            </a:r>
            <a:r>
              <a:rPr sz="24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cibler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798" y="5625998"/>
            <a:ext cx="85439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être utilisée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plusieurs balises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4700" y="355600"/>
            <a:ext cx="85820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Cibler </a:t>
            </a:r>
            <a:r>
              <a:rPr sz="3000" dirty="0">
                <a:solidFill>
                  <a:srgbClr val="585858"/>
                </a:solidFill>
              </a:rPr>
              <a:t>une </a:t>
            </a:r>
            <a:r>
              <a:rPr sz="3000" spc="-5" dirty="0">
                <a:solidFill>
                  <a:srgbClr val="585858"/>
                </a:solidFill>
              </a:rPr>
              <a:t>classe </a:t>
            </a:r>
            <a:r>
              <a:rPr sz="3000" dirty="0">
                <a:solidFill>
                  <a:srgbClr val="585858"/>
                </a:solidFill>
              </a:rPr>
              <a:t>indépendamment de la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balise</a:t>
            </a:r>
            <a:endParaRPr sz="3000"/>
          </a:p>
        </p:txBody>
      </p:sp>
      <p:sp>
        <p:nvSpPr>
          <p:cNvPr id="6" name="object 6"/>
          <p:cNvSpPr txBox="1"/>
          <p:nvPr/>
        </p:nvSpPr>
        <p:spPr>
          <a:xfrm>
            <a:off x="825500" y="2743200"/>
            <a:ext cx="6808470" cy="1102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&lt;p class="</a:t>
            </a:r>
            <a:r>
              <a:rPr sz="2400" dirty="0">
                <a:solidFill>
                  <a:srgbClr val="00B050"/>
                </a:solidFill>
                <a:latin typeface="Arial"/>
                <a:cs typeface="Arial"/>
              </a:rPr>
              <a:t>remarque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"&gt; …</a:t>
            </a:r>
            <a:r>
              <a:rPr sz="2400" spc="-1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&lt;blockquote class="</a:t>
            </a:r>
            <a:r>
              <a:rPr sz="2400" dirty="0">
                <a:solidFill>
                  <a:srgbClr val="00B050"/>
                </a:solidFill>
                <a:latin typeface="Arial"/>
                <a:cs typeface="Arial"/>
              </a:rPr>
              <a:t>remarque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"&gt; ….</a:t>
            </a:r>
            <a:r>
              <a:rPr sz="2400" spc="-9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&lt;/blockquote&gt;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43331" y="1318260"/>
            <a:ext cx="9027795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209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Pour cibler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doté d'une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CSS on procède de la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manière suivante (notez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qu’il n’y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d’espace)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element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.maclasse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{</a:t>
            </a:r>
            <a:r>
              <a:rPr sz="2400" b="1" spc="-5" dirty="0">
                <a:solidFill>
                  <a:srgbClr val="558ED5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12267" y="3578859"/>
            <a:ext cx="8964295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0655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exemple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p</a:t>
            </a:r>
            <a:r>
              <a:rPr sz="2400" b="1" dirty="0">
                <a:solidFill>
                  <a:srgbClr val="00B050"/>
                </a:solidFill>
                <a:latin typeface="Arial"/>
                <a:cs typeface="Arial"/>
              </a:rPr>
              <a:t>.toto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 cibler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comme celui-  ci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toto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…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435100" y="355600"/>
            <a:ext cx="72396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Cibler </a:t>
            </a:r>
            <a:r>
              <a:rPr sz="3000" dirty="0">
                <a:solidFill>
                  <a:srgbClr val="585858"/>
                </a:solidFill>
              </a:rPr>
              <a:t>une balise </a:t>
            </a:r>
            <a:r>
              <a:rPr sz="3000" spc="-5" dirty="0">
                <a:solidFill>
                  <a:srgbClr val="585858"/>
                </a:solidFill>
              </a:rPr>
              <a:t>HTML avec </a:t>
            </a:r>
            <a:r>
              <a:rPr sz="3000" dirty="0">
                <a:solidFill>
                  <a:srgbClr val="585858"/>
                </a:solidFill>
              </a:rPr>
              <a:t>une</a:t>
            </a:r>
            <a:r>
              <a:rPr sz="3000" spc="-13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classe</a:t>
            </a:r>
            <a:endParaRPr sz="30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51079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button.btn.btn-default{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</a:t>
            </a:r>
            <a:r>
              <a:rPr sz="2400" spc="-10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cibler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798" y="2692298"/>
            <a:ext cx="87661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&lt;button type="button"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btn btn-default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…</a:t>
            </a:r>
            <a:r>
              <a:rPr sz="2400" b="1" spc="-2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&lt;/button&gt;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35100" y="355600"/>
            <a:ext cx="72396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Cibler </a:t>
            </a:r>
            <a:r>
              <a:rPr sz="3000" dirty="0">
                <a:solidFill>
                  <a:srgbClr val="585858"/>
                </a:solidFill>
              </a:rPr>
              <a:t>une balise </a:t>
            </a:r>
            <a:r>
              <a:rPr sz="3000" spc="-5" dirty="0">
                <a:solidFill>
                  <a:srgbClr val="585858"/>
                </a:solidFill>
              </a:rPr>
              <a:t>HTML avec </a:t>
            </a:r>
            <a:r>
              <a:rPr sz="3000" dirty="0">
                <a:solidFill>
                  <a:srgbClr val="585858"/>
                </a:solidFill>
              </a:rPr>
              <a:t>une</a:t>
            </a:r>
            <a:r>
              <a:rPr sz="3000" spc="-13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classe</a:t>
            </a:r>
            <a:endParaRPr sz="3000"/>
          </a:p>
        </p:txBody>
      </p:sp>
      <p:sp>
        <p:nvSpPr>
          <p:cNvPr id="6" name="object 6"/>
          <p:cNvSpPr txBox="1"/>
          <p:nvPr/>
        </p:nvSpPr>
        <p:spPr>
          <a:xfrm>
            <a:off x="901700" y="4089400"/>
            <a:ext cx="7919720" cy="691515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2600"/>
              </a:lnSpc>
              <a:spcBef>
                <a:spcPts val="219"/>
              </a:spcBef>
            </a:pP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Si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l'on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met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plusieurs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classes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et un élément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sans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espace dans la  déclaration, il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faut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donc que </a:t>
            </a:r>
            <a:r>
              <a:rPr sz="2200" spc="-10" dirty="0">
                <a:solidFill>
                  <a:srgbClr val="4C4C4C"/>
                </a:solidFill>
                <a:latin typeface="Arial"/>
                <a:cs typeface="Arial"/>
              </a:rPr>
              <a:t>TOUTES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les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conditions soient</a:t>
            </a:r>
            <a:r>
              <a:rPr sz="2200" spc="-8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vrais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511300" y="5359400"/>
            <a:ext cx="7645400" cy="927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200400" y="6527800"/>
            <a:ext cx="411861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http://getbootstrap.com/css/#buttons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47</a:t>
            </a:fld>
            <a:endParaRPr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81697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rôle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qu’une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classe, mais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doit être unique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page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(donc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 moins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l’utiliser)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549529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seul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attribut id par balise est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</a:t>
            </a:r>
            <a:endParaRPr sz="2400">
              <a:latin typeface="Arial"/>
              <a:cs typeface="Arial"/>
            </a:endParaRPr>
          </a:p>
          <a:p>
            <a:pPr marL="12700" marR="595630">
              <a:lnSpc>
                <a:spcPts val="4800"/>
              </a:lnSpc>
              <a:spcBef>
                <a:spcPts val="38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note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&lt;element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id="monid"&gt;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CSS avec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#monid </a:t>
            </a: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{</a:t>
            </a:r>
            <a:r>
              <a:rPr sz="2400" b="1" spc="-6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39268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632200" y="355600"/>
            <a:ext cx="2861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45" dirty="0">
                <a:solidFill>
                  <a:srgbClr val="585858"/>
                </a:solidFill>
              </a:rPr>
              <a:t>L’id</a:t>
            </a:r>
            <a:r>
              <a:rPr sz="3000" spc="-8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(identifiant)</a:t>
            </a:r>
            <a:endParaRPr sz="30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544560" cy="10922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mélanger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balise, id,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hiérarchisation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p#monid.maclasse {</a:t>
            </a:r>
            <a:r>
              <a:rPr sz="2400" b="1" spc="-1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93699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Souvent cela crée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 CSS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trop spécifique,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donc la bonne pratique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veut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l’on est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moins spécifique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possible.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200400" y="355600"/>
            <a:ext cx="3730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Un </a:t>
            </a:r>
            <a:r>
              <a:rPr sz="3000" dirty="0">
                <a:solidFill>
                  <a:srgbClr val="585858"/>
                </a:solidFill>
              </a:rPr>
              <a:t>joyeux </a:t>
            </a:r>
            <a:r>
              <a:rPr sz="3000" spc="-5" dirty="0">
                <a:solidFill>
                  <a:srgbClr val="585858"/>
                </a:solidFill>
              </a:rPr>
              <a:t>mélange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!</a:t>
            </a:r>
            <a:endParaRPr sz="3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175</a:t>
            </a:r>
            <a:endParaRPr sz="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8425" algn="ctr">
              <a:lnSpc>
                <a:spcPts val="5140"/>
              </a:lnSpc>
              <a:spcBef>
                <a:spcPts val="100"/>
              </a:spcBef>
            </a:pPr>
            <a:r>
              <a:rPr spc="-5" dirty="0"/>
              <a:t>CSS </a:t>
            </a:r>
            <a:r>
              <a:rPr dirty="0"/>
              <a:t>: Introduction </a:t>
            </a:r>
            <a:r>
              <a:rPr spc="-5" dirty="0"/>
              <a:t>et</a:t>
            </a:r>
            <a:r>
              <a:rPr spc="-95" dirty="0"/>
              <a:t> </a:t>
            </a:r>
            <a:r>
              <a:rPr dirty="0"/>
              <a:t>notions</a:t>
            </a:r>
          </a:p>
          <a:p>
            <a:pPr marL="244475" algn="ctr">
              <a:lnSpc>
                <a:spcPts val="5140"/>
              </a:lnSpc>
            </a:pPr>
            <a:r>
              <a:rPr dirty="0"/>
              <a:t>de</a:t>
            </a:r>
            <a:r>
              <a:rPr spc="-10" dirty="0"/>
              <a:t> </a:t>
            </a:r>
            <a:r>
              <a:rPr spc="-5" dirty="0"/>
              <a:t>base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47471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585858"/>
                </a:solidFill>
                <a:latin typeface="Arial"/>
                <a:cs typeface="Arial"/>
              </a:rPr>
              <a:t>Pas d’espace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signifie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conditions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DOIVENT</a:t>
            </a:r>
            <a:r>
              <a:rPr sz="2400" spc="-1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être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vraies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45134" y="2616200"/>
            <a:ext cx="90385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p.toto 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paragraphes </a:t>
            </a:r>
            <a:r>
              <a:rPr sz="2400" b="1" i="1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qui ont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« toto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3670198"/>
            <a:ext cx="33508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p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toto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"&gt; ...</a:t>
            </a:r>
            <a:r>
              <a:rPr sz="2400" spc="-9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543300" y="355600"/>
            <a:ext cx="30327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Espace ou pas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9105900" cy="379222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sz="2400" b="1" spc="-5" dirty="0">
                <a:solidFill>
                  <a:srgbClr val="585858"/>
                </a:solidFill>
                <a:latin typeface="Arial"/>
                <a:cs typeface="Arial"/>
              </a:rPr>
              <a:t>Un espace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entre deux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sélecteurs 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détermine la généalogie</a:t>
            </a:r>
            <a:r>
              <a:rPr sz="2400" spc="-4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p .toto 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qui ont 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« toto 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qui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b="1" i="1" dirty="0">
                <a:solidFill>
                  <a:srgbClr val="585858"/>
                </a:solidFill>
                <a:latin typeface="Arial"/>
                <a:cs typeface="Arial"/>
              </a:rPr>
              <a:t>descendants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paragraphe</a:t>
            </a:r>
            <a:endParaRPr sz="2400">
              <a:latin typeface="Arial"/>
              <a:cs typeface="Arial"/>
            </a:endParaRPr>
          </a:p>
          <a:p>
            <a:pPr marL="127000">
              <a:lnSpc>
                <a:spcPct val="100000"/>
              </a:lnSpc>
              <a:spcBef>
                <a:spcPts val="192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&lt;p&gt; ….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&lt;a class="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toto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"&gt; … &lt;/a&gt;</a:t>
            </a:r>
            <a:r>
              <a:rPr sz="2200" spc="-10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&lt;/p&gt;</a:t>
            </a:r>
            <a:endParaRPr sz="2200">
              <a:latin typeface="Arial"/>
              <a:cs typeface="Arial"/>
            </a:endParaRPr>
          </a:p>
          <a:p>
            <a:pPr marL="1270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&lt;p&gt; ….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&lt;span class="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toto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"&gt; … &lt;/span&gt;</a:t>
            </a:r>
            <a:r>
              <a:rPr sz="2200" spc="-1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&lt;/p&gt;</a:t>
            </a:r>
            <a:endParaRPr sz="2200">
              <a:latin typeface="Arial"/>
              <a:cs typeface="Arial"/>
            </a:endParaRPr>
          </a:p>
          <a:p>
            <a:pPr marL="1270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&lt;p&gt; ….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&lt;em class="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toto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"&gt; … &lt;/em&gt;</a:t>
            </a:r>
            <a:r>
              <a:rPr sz="2200" spc="-1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&lt;/p&gt;</a:t>
            </a:r>
            <a:endParaRPr sz="2200">
              <a:latin typeface="Arial"/>
              <a:cs typeface="Arial"/>
            </a:endParaRPr>
          </a:p>
          <a:p>
            <a:pPr marL="457200">
              <a:lnSpc>
                <a:spcPct val="100000"/>
              </a:lnSpc>
              <a:spcBef>
                <a:spcPts val="116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...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543300" y="355600"/>
            <a:ext cx="30327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Espace ou pas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96620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nom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d'ID ne doit pas avoir d'accent ou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caractères  spéciaux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9034780" cy="211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a tendance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éviter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tout majuscule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nom d'ID ne prend jamais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d'espace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2300"/>
              </a:lnSpc>
              <a:spcBef>
                <a:spcPts val="7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nom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prend pas d'espace,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sinon c'est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nouvelle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39268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768600" y="355600"/>
            <a:ext cx="45764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Convention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nommage</a:t>
            </a:r>
            <a:endParaRPr sz="30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76700" y="355600"/>
            <a:ext cx="1973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résumé</a:t>
            </a:r>
            <a:endParaRPr sz="3000"/>
          </a:p>
        </p:txBody>
      </p:sp>
      <p:grpSp>
        <p:nvGrpSpPr>
          <p:cNvPr id="3" name="object 3"/>
          <p:cNvGrpSpPr/>
          <p:nvPr/>
        </p:nvGrpSpPr>
        <p:grpSpPr>
          <a:xfrm>
            <a:off x="469900" y="1485900"/>
            <a:ext cx="9248775" cy="1539875"/>
            <a:chOff x="469900" y="1485900"/>
            <a:chExt cx="9248775" cy="1539875"/>
          </a:xfrm>
        </p:grpSpPr>
        <p:sp>
          <p:nvSpPr>
            <p:cNvPr id="4" name="object 4"/>
            <p:cNvSpPr/>
            <p:nvPr/>
          </p:nvSpPr>
          <p:spPr>
            <a:xfrm>
              <a:off x="469900" y="1485899"/>
              <a:ext cx="9248775" cy="770255"/>
            </a:xfrm>
            <a:custGeom>
              <a:avLst/>
              <a:gdLst/>
              <a:ahLst/>
              <a:cxnLst/>
              <a:rect l="l" t="t" r="r" b="b"/>
              <a:pathLst>
                <a:path w="9248775" h="770255">
                  <a:moveTo>
                    <a:pt x="9248775" y="0"/>
                  </a:moveTo>
                  <a:lnTo>
                    <a:pt x="3257550" y="0"/>
                  </a:lnTo>
                  <a:lnTo>
                    <a:pt x="0" y="0"/>
                  </a:lnTo>
                  <a:lnTo>
                    <a:pt x="0" y="769937"/>
                  </a:lnTo>
                  <a:lnTo>
                    <a:pt x="3257550" y="769937"/>
                  </a:lnTo>
                  <a:lnTo>
                    <a:pt x="9248775" y="769937"/>
                  </a:lnTo>
                  <a:lnTo>
                    <a:pt x="9248775" y="0"/>
                  </a:lnTo>
                  <a:close/>
                </a:path>
              </a:pathLst>
            </a:custGeom>
            <a:solidFill>
              <a:srgbClr val="4C4C4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69900" y="2255837"/>
              <a:ext cx="9248775" cy="770255"/>
            </a:xfrm>
            <a:custGeom>
              <a:avLst/>
              <a:gdLst/>
              <a:ahLst/>
              <a:cxnLst/>
              <a:rect l="l" t="t" r="r" b="b"/>
              <a:pathLst>
                <a:path w="9248775" h="770255">
                  <a:moveTo>
                    <a:pt x="9248775" y="0"/>
                  </a:moveTo>
                  <a:lnTo>
                    <a:pt x="3257550" y="0"/>
                  </a:lnTo>
                  <a:lnTo>
                    <a:pt x="0" y="0"/>
                  </a:lnTo>
                  <a:lnTo>
                    <a:pt x="0" y="769937"/>
                  </a:lnTo>
                  <a:lnTo>
                    <a:pt x="3257550" y="769937"/>
                  </a:lnTo>
                  <a:lnTo>
                    <a:pt x="9248775" y="769937"/>
                  </a:lnTo>
                  <a:lnTo>
                    <a:pt x="9248775" y="0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469900" y="5335587"/>
            <a:ext cx="9248775" cy="770255"/>
          </a:xfrm>
          <a:custGeom>
            <a:avLst/>
            <a:gdLst/>
            <a:ahLst/>
            <a:cxnLst/>
            <a:rect l="l" t="t" r="r" b="b"/>
            <a:pathLst>
              <a:path w="9248775" h="770254">
                <a:moveTo>
                  <a:pt x="9248775" y="0"/>
                </a:moveTo>
                <a:lnTo>
                  <a:pt x="3257550" y="0"/>
                </a:lnTo>
                <a:lnTo>
                  <a:pt x="0" y="0"/>
                </a:lnTo>
                <a:lnTo>
                  <a:pt x="0" y="769937"/>
                </a:lnTo>
                <a:lnTo>
                  <a:pt x="3257550" y="769937"/>
                </a:lnTo>
                <a:lnTo>
                  <a:pt x="9248775" y="769937"/>
                </a:lnTo>
                <a:lnTo>
                  <a:pt x="9248775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765300" y="1651000"/>
            <a:ext cx="69151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600" b="1" spc="-5" dirty="0">
                <a:solidFill>
                  <a:srgbClr val="FFFFFF"/>
                </a:solidFill>
                <a:latin typeface="Arial"/>
                <a:cs typeface="Arial"/>
              </a:rPr>
              <a:t>CSS</a:t>
            </a:r>
            <a:endParaRPr sz="2600">
              <a:latin typeface="Arial"/>
              <a:cs typeface="Aria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53</a:t>
            </a:fld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5842000" y="1651000"/>
            <a:ext cx="1767839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600" b="1" spc="-5" dirty="0">
                <a:solidFill>
                  <a:srgbClr val="FFFFFF"/>
                </a:solidFill>
                <a:latin typeface="Arial"/>
                <a:cs typeface="Arial"/>
              </a:rPr>
              <a:t>HTML</a:t>
            </a:r>
            <a:r>
              <a:rPr sz="260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5" dirty="0">
                <a:solidFill>
                  <a:srgbClr val="FFFFFF"/>
                </a:solidFill>
                <a:latin typeface="Arial"/>
                <a:cs typeface="Arial"/>
              </a:rPr>
              <a:t>ciblé</a:t>
            </a:r>
            <a:endParaRPr sz="26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66900" y="2463800"/>
            <a:ext cx="4787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p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r>
              <a:rPr sz="2000" spc="-9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007100" y="2463800"/>
            <a:ext cx="14528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&lt;p&gt;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….</a:t>
            </a:r>
            <a:r>
              <a:rPr sz="2000" spc="-95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97000" y="3251200"/>
            <a:ext cx="13989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418DD3"/>
                </a:solidFill>
                <a:latin typeface="Arial"/>
                <a:cs typeface="Arial"/>
              </a:rPr>
              <a:t>.maclasse </a:t>
            </a:r>
            <a:r>
              <a:rPr sz="18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r>
              <a:rPr sz="1800" spc="-8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41800" y="3225800"/>
            <a:ext cx="497205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&lt;element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class="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maclasse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"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&gt;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r>
              <a:rPr sz="2000" spc="-1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&lt;/element&gt;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69900" y="3795712"/>
            <a:ext cx="9248775" cy="770255"/>
          </a:xfrm>
          <a:prstGeom prst="rect">
            <a:avLst/>
          </a:prstGeom>
          <a:solidFill>
            <a:srgbClr val="E6E6E6"/>
          </a:solidFill>
        </p:spPr>
        <p:txBody>
          <a:bodyPr vert="horz" wrap="square" lIns="0" tIns="217170" rIns="0" bIns="0" rtlCol="0">
            <a:spAutoFit/>
          </a:bodyPr>
          <a:lstStyle/>
          <a:p>
            <a:pPr marL="1079500">
              <a:lnSpc>
                <a:spcPct val="100000"/>
              </a:lnSpc>
              <a:spcBef>
                <a:spcPts val="1710"/>
              </a:spcBef>
              <a:tabLst>
                <a:tab pos="4164965" algn="l"/>
              </a:tabLst>
            </a:pPr>
            <a:r>
              <a:rPr sz="2700" b="1" spc="-7" baseline="3086" dirty="0">
                <a:solidFill>
                  <a:srgbClr val="418DD3"/>
                </a:solidFill>
                <a:latin typeface="Arial"/>
                <a:cs typeface="Arial"/>
              </a:rPr>
              <a:t>#monid</a:t>
            </a:r>
            <a:r>
              <a:rPr sz="2700" b="1" baseline="3086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700" baseline="3086" dirty="0">
                <a:solidFill>
                  <a:srgbClr val="4C4C4C"/>
                </a:solidFill>
                <a:latin typeface="Arial"/>
                <a:cs typeface="Arial"/>
              </a:rPr>
              <a:t>{ }	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&lt;element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id="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monid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"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&gt;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&lt;/element&gt;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44600" y="4775200"/>
            <a:ext cx="723836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733165" algn="l"/>
              </a:tabLst>
            </a:pPr>
            <a:r>
              <a:rPr sz="2000" b="1" spc="-5" dirty="0">
                <a:solidFill>
                  <a:srgbClr val="E46C0A"/>
                </a:solidFill>
                <a:latin typeface="Arial"/>
                <a:cs typeface="Arial"/>
              </a:rPr>
              <a:t>p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.maclasse</a:t>
            </a:r>
            <a:r>
              <a:rPr sz="2000" b="1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 }	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class="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maclasse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"</a:t>
            </a:r>
            <a:r>
              <a:rPr sz="2000" b="1" spc="-5" dirty="0">
                <a:solidFill>
                  <a:srgbClr val="E46C0A"/>
                </a:solidFill>
                <a:latin typeface="Arial"/>
                <a:cs typeface="Arial"/>
              </a:rPr>
              <a:t>&gt;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…</a:t>
            </a:r>
            <a:r>
              <a:rPr sz="2000" spc="-1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19200" y="5537200"/>
            <a:ext cx="176403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p 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.maclasse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r>
              <a:rPr sz="2000" spc="-9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822700" y="5346700"/>
            <a:ext cx="5810250" cy="68580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R="5080" algn="ctr">
              <a:lnSpc>
                <a:spcPct val="100000"/>
              </a:lnSpc>
              <a:spcBef>
                <a:spcPts val="300"/>
              </a:spcBef>
            </a:pP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&lt;p&gt; </a:t>
            </a:r>
            <a:r>
              <a:rPr sz="2000" b="1" dirty="0">
                <a:solidFill>
                  <a:srgbClr val="666666"/>
                </a:solidFill>
                <a:latin typeface="Arial"/>
                <a:cs typeface="Arial"/>
              </a:rPr>
              <a:t>&lt;element 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class="maclasse"</a:t>
            </a:r>
            <a:r>
              <a:rPr sz="2000" b="1" spc="-5" dirty="0">
                <a:solidFill>
                  <a:srgbClr val="666666"/>
                </a:solidFill>
                <a:latin typeface="Arial"/>
                <a:cs typeface="Arial"/>
              </a:rPr>
              <a:t>&gt;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….</a:t>
            </a:r>
            <a:r>
              <a:rPr sz="2000" spc="-9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666666"/>
                </a:solidFill>
                <a:latin typeface="Arial"/>
                <a:cs typeface="Arial"/>
              </a:rPr>
              <a:t>&lt;/element&gt;</a:t>
            </a:r>
            <a:endParaRPr sz="2000">
              <a:latin typeface="Arial"/>
              <a:cs typeface="Arial"/>
            </a:endParaRPr>
          </a:p>
          <a:p>
            <a:pPr marR="10160" algn="ctr">
              <a:lnSpc>
                <a:spcPct val="100000"/>
              </a:lnSpc>
              <a:spcBef>
                <a:spcPts val="200"/>
              </a:spcBef>
            </a:pP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600200" y="6311900"/>
            <a:ext cx="100012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p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, </a:t>
            </a:r>
            <a:r>
              <a:rPr sz="2000" b="1" spc="-5" dirty="0">
                <a:solidFill>
                  <a:srgbClr val="E46C0A"/>
                </a:solidFill>
                <a:latin typeface="Arial"/>
                <a:cs typeface="Arial"/>
              </a:rPr>
              <a:t>div 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{</a:t>
            </a:r>
            <a:r>
              <a:rPr sz="2000" spc="-8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816600" y="6121400"/>
            <a:ext cx="1818639" cy="68580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R="3810" algn="ctr">
              <a:lnSpc>
                <a:spcPct val="100000"/>
              </a:lnSpc>
              <a:spcBef>
                <a:spcPts val="3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&lt;p&gt; 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…</a:t>
            </a:r>
            <a:r>
              <a:rPr sz="2000" spc="-4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&lt;p&gt;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&lt;div&gt; 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…</a:t>
            </a:r>
            <a:r>
              <a:rPr sz="2000" spc="-10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&lt;/div&gt;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6500" y="355600"/>
            <a:ext cx="262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Qui </a:t>
            </a:r>
            <a:r>
              <a:rPr sz="3000" spc="-5" dirty="0">
                <a:solidFill>
                  <a:srgbClr val="585858"/>
                </a:solidFill>
              </a:rPr>
              <a:t>est ciblé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09600" y="1816100"/>
            <a:ext cx="801370" cy="37973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div</a:t>
            </a:r>
            <a:r>
              <a:rPr sz="2000" spc="-2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ct val="10000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.first</a:t>
            </a:r>
            <a:r>
              <a:rPr sz="2000" spc="-3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ct val="10000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p.first</a:t>
            </a:r>
            <a:r>
              <a:rPr sz="2000" spc="-8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ct val="10000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31419" y="1312206"/>
            <a:ext cx="5383545" cy="44643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54</a:t>
            </a:fld>
            <a:endParaRPr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6500" y="355600"/>
            <a:ext cx="262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Qui </a:t>
            </a:r>
            <a:r>
              <a:rPr sz="3000" spc="-5" dirty="0">
                <a:solidFill>
                  <a:srgbClr val="585858"/>
                </a:solidFill>
              </a:rPr>
              <a:t>est ciblé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09600" y="1816100"/>
            <a:ext cx="1099185" cy="34417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.sugar</a:t>
            </a:r>
            <a:r>
              <a:rPr sz="2000" spc="-2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.sugar p</a:t>
            </a:r>
            <a:r>
              <a:rPr sz="2000" spc="-10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p.sugar</a:t>
            </a:r>
            <a:r>
              <a:rPr sz="2000" spc="-5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31419" y="1312206"/>
            <a:ext cx="5383545" cy="44643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55</a:t>
            </a:fld>
            <a:endParaRPr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6500" y="355600"/>
            <a:ext cx="262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Qui </a:t>
            </a:r>
            <a:r>
              <a:rPr sz="3000" spc="-5" dirty="0">
                <a:solidFill>
                  <a:srgbClr val="585858"/>
                </a:solidFill>
              </a:rPr>
              <a:t>est ciblé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09600" y="1816100"/>
            <a:ext cx="1734820" cy="22225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h1 #hautpage</a:t>
            </a:r>
            <a:r>
              <a:rPr sz="2000" spc="-7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h1#hautpage</a:t>
            </a:r>
            <a:r>
              <a:rPr sz="2000" spc="-4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31419" y="1312206"/>
            <a:ext cx="5383545" cy="44643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56</a:t>
            </a:fld>
            <a:endParaRPr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6500" y="355600"/>
            <a:ext cx="262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Qui </a:t>
            </a:r>
            <a:r>
              <a:rPr sz="3000" spc="-5" dirty="0">
                <a:solidFill>
                  <a:srgbClr val="585858"/>
                </a:solidFill>
              </a:rPr>
              <a:t>est ciblé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09600" y="1816100"/>
            <a:ext cx="2225040" cy="34417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.first a</a:t>
            </a:r>
            <a:r>
              <a:rPr sz="2000" spc="-1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.first .sugar</a:t>
            </a:r>
            <a:r>
              <a:rPr sz="2000" spc="-1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.important, </a:t>
            </a:r>
            <a:r>
              <a:rPr sz="2000" spc="-10" dirty="0">
                <a:solidFill>
                  <a:srgbClr val="4C4C4C"/>
                </a:solidFill>
                <a:latin typeface="Arial"/>
                <a:cs typeface="Arial"/>
              </a:rPr>
              <a:t>#toffee</a:t>
            </a:r>
            <a:r>
              <a:rPr sz="2000" spc="-8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31419" y="1312206"/>
            <a:ext cx="5383545" cy="44643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57</a:t>
            </a:fld>
            <a:endParaRPr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7000" y="7217492"/>
            <a:ext cx="9789795" cy="14837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325"/>
              </a:lnSpc>
              <a:tabLst>
                <a:tab pos="6174740" algn="l"/>
              </a:tabLst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228	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651000"/>
            <a:ext cx="10071100" cy="5892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632200" y="596900"/>
            <a:ext cx="25234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b="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flukeout.github.io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229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594725" cy="2194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a:link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désigne les liens hypertextes non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visités.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ts val="4800"/>
              </a:lnSpc>
              <a:spcBef>
                <a:spcPts val="38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a:visited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désigne les liens hypertextes déjà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visités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a:hover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désigne un lien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survolé.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a:active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désigne un lien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cliqué.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934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452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60400" y="4419600"/>
            <a:ext cx="78511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Pour retenir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l’ordre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LoVe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Hate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link,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visited, 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hover,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active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981200" y="355600"/>
            <a:ext cx="61696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pseudos-classes </a:t>
            </a:r>
            <a:r>
              <a:rPr sz="3000" spc="-5" dirty="0">
                <a:solidFill>
                  <a:srgbClr val="585858"/>
                </a:solidFill>
              </a:rPr>
              <a:t>sur </a:t>
            </a:r>
            <a:r>
              <a:rPr sz="3000" dirty="0">
                <a:solidFill>
                  <a:srgbClr val="585858"/>
                </a:solidFill>
              </a:rPr>
              <a:t>les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liens</a:t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321800" cy="3858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feuille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cascade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Permettent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générer la présentation d’une page HTML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séparer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structure (HTML)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présentation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(CSS)</a:t>
            </a:r>
            <a:endParaRPr sz="2400">
              <a:latin typeface="Arial"/>
              <a:cs typeface="Arial"/>
            </a:endParaRPr>
          </a:p>
          <a:p>
            <a:pPr marL="393700" marR="55245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Ensemble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règles stylistiques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applicables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un, ou plusieurs  documents HTML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=&gt;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gain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fichier</a:t>
            </a:r>
            <a:r>
              <a:rPr sz="2400" spc="-1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Facilite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jour graphique,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favorise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l’accessibilité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9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Gestion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différents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médias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(print, screen, mobile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336800" y="355600"/>
            <a:ext cx="54451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: </a:t>
            </a:r>
            <a:r>
              <a:rPr sz="3000" spc="-5" dirty="0">
                <a:solidFill>
                  <a:srgbClr val="585858"/>
                </a:solidFill>
              </a:rPr>
              <a:t>Cascading </a:t>
            </a:r>
            <a:r>
              <a:rPr sz="3000" dirty="0">
                <a:solidFill>
                  <a:srgbClr val="585858"/>
                </a:solidFill>
              </a:rPr>
              <a:t>Style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Sheets</a:t>
            </a:r>
            <a:endParaRPr sz="300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230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16200" y="6934200"/>
            <a:ext cx="484822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http://tympanus.net/Development/CreativeButtons/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460500" y="355600"/>
            <a:ext cx="7200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Démonstration </a:t>
            </a:r>
            <a:r>
              <a:rPr sz="3000" dirty="0">
                <a:solidFill>
                  <a:srgbClr val="585858"/>
                </a:solidFill>
              </a:rPr>
              <a:t>de :hover </a:t>
            </a:r>
            <a:r>
              <a:rPr sz="3000" spc="-5" dirty="0">
                <a:solidFill>
                  <a:srgbClr val="585858"/>
                </a:solidFill>
              </a:rPr>
              <a:t>sur </a:t>
            </a:r>
            <a:r>
              <a:rPr sz="3000" dirty="0">
                <a:solidFill>
                  <a:srgbClr val="585858"/>
                </a:solidFill>
              </a:rPr>
              <a:t>du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bouton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0" y="1993900"/>
            <a:ext cx="10071100" cy="4267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71410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:hover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être appliqué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d’autres éléments que des liens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(à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partir de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IE6).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760857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écrire p:hover 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effet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survol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  paragraphe par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exemple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616200" y="355600"/>
            <a:ext cx="489712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autres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pseudo-classes</a:t>
            </a:r>
            <a:endParaRPr sz="30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95700" y="457200"/>
            <a:ext cx="27647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Subtle </a:t>
            </a:r>
            <a:r>
              <a:rPr sz="2400" b="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Hover</a:t>
            </a:r>
            <a:r>
              <a:rPr sz="2400" b="0" u="heavy" spc="-7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b="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effects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57300"/>
            <a:ext cx="10071100" cy="5791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62</a:t>
            </a:fld>
            <a:endParaRPr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88238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:focus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liens, boutons, ou inputs lorsqu’ils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ont 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focus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476500" y="355600"/>
            <a:ext cx="51714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:focus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les liens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et</a:t>
            </a:r>
            <a:r>
              <a:rPr sz="3000" b="1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inputs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718300" y="4495800"/>
            <a:ext cx="2070100" cy="812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11598" y="4894071"/>
            <a:ext cx="2790602" cy="2067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63</a:t>
            </a:fld>
            <a:endParaRPr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81200" y="2489200"/>
            <a:ext cx="620395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Couleurs et </a:t>
            </a:r>
            <a:r>
              <a:rPr dirty="0"/>
              <a:t>unités</a:t>
            </a:r>
            <a:r>
              <a:rPr spc="-90" dirty="0"/>
              <a:t> </a:t>
            </a:r>
            <a:r>
              <a:rPr spc="-5" dirty="0"/>
              <a:t>CSS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64</a:t>
            </a:fld>
            <a:endParaRPr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43100" y="355600"/>
            <a:ext cx="6228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</a:t>
            </a:r>
            <a:r>
              <a:rPr sz="3000" spc="-5" dirty="0">
                <a:solidFill>
                  <a:srgbClr val="585858"/>
                </a:solidFill>
              </a:rPr>
              <a:t>synthèse additive </a:t>
            </a:r>
            <a:r>
              <a:rPr sz="3000" dirty="0">
                <a:solidFill>
                  <a:srgbClr val="585858"/>
                </a:solidFill>
              </a:rPr>
              <a:t>des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couleurs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2843610" y="2084953"/>
            <a:ext cx="4395902" cy="42296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65</a:t>
            </a:fld>
            <a:endParaRPr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36892" y="7151844"/>
            <a:ext cx="2792730" cy="386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ts val="1420"/>
              </a:lnSpc>
              <a:spcBef>
                <a:spcPts val="100"/>
              </a:spcBef>
            </a:pP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Initiation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HTML CSS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Stéphanie </a:t>
            </a:r>
            <a:r>
              <a:rPr sz="1200" spc="-15" dirty="0">
                <a:solidFill>
                  <a:srgbClr val="585858"/>
                </a:solidFill>
                <a:latin typeface="Arial"/>
                <a:cs typeface="Arial"/>
              </a:rPr>
              <a:t>Walter</a:t>
            </a:r>
            <a:r>
              <a:rPr sz="1200" spc="-1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</a:t>
            </a:r>
            <a:endParaRPr sz="1200">
              <a:latin typeface="Arial"/>
              <a:cs typeface="Arial"/>
            </a:endParaRPr>
          </a:p>
          <a:p>
            <a:pPr marR="5080" algn="r">
              <a:lnSpc>
                <a:spcPts val="1420"/>
              </a:lnSpc>
            </a:pP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2016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12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2017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236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149600" y="355600"/>
            <a:ext cx="381507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couleurs 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grpSp>
        <p:nvGrpSpPr>
          <p:cNvPr id="5" name="object 5"/>
          <p:cNvGrpSpPr/>
          <p:nvPr/>
        </p:nvGrpSpPr>
        <p:grpSpPr>
          <a:xfrm>
            <a:off x="1206500" y="1651000"/>
            <a:ext cx="7505700" cy="4737100"/>
            <a:chOff x="1206500" y="1651000"/>
            <a:chExt cx="7505700" cy="4737100"/>
          </a:xfrm>
        </p:grpSpPr>
        <p:sp>
          <p:nvSpPr>
            <p:cNvPr id="6" name="object 6"/>
            <p:cNvSpPr/>
            <p:nvPr/>
          </p:nvSpPr>
          <p:spPr>
            <a:xfrm>
              <a:off x="1206500" y="1651000"/>
              <a:ext cx="7505700" cy="47371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256212" y="4824412"/>
              <a:ext cx="1656080" cy="1008380"/>
            </a:xfrm>
            <a:custGeom>
              <a:avLst/>
              <a:gdLst/>
              <a:ahLst/>
              <a:cxnLst/>
              <a:rect l="l" t="t" r="r" b="b"/>
              <a:pathLst>
                <a:path w="1656079" h="1008379">
                  <a:moveTo>
                    <a:pt x="0" y="0"/>
                  </a:moveTo>
                  <a:lnTo>
                    <a:pt x="1655762" y="0"/>
                  </a:lnTo>
                  <a:lnTo>
                    <a:pt x="1655762" y="1008062"/>
                  </a:lnTo>
                  <a:lnTo>
                    <a:pt x="0" y="1008062"/>
                  </a:lnTo>
                  <a:lnTo>
                    <a:pt x="0" y="0"/>
                  </a:lnTo>
                  <a:close/>
                </a:path>
              </a:pathLst>
            </a:custGeom>
            <a:ln w="36004">
              <a:solidFill>
                <a:srgbClr val="B8004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00675" y="5903912"/>
              <a:ext cx="1656080" cy="287655"/>
            </a:xfrm>
            <a:custGeom>
              <a:avLst/>
              <a:gdLst/>
              <a:ahLst/>
              <a:cxnLst/>
              <a:rect l="l" t="t" r="r" b="b"/>
              <a:pathLst>
                <a:path w="1656079" h="287654">
                  <a:moveTo>
                    <a:pt x="0" y="0"/>
                  </a:moveTo>
                  <a:lnTo>
                    <a:pt x="1655762" y="0"/>
                  </a:lnTo>
                  <a:lnTo>
                    <a:pt x="1655762" y="287337"/>
                  </a:lnTo>
                  <a:lnTo>
                    <a:pt x="0" y="287337"/>
                  </a:lnTo>
                  <a:lnTo>
                    <a:pt x="0" y="0"/>
                  </a:lnTo>
                  <a:close/>
                </a:path>
              </a:pathLst>
            </a:custGeom>
            <a:ln w="36004">
              <a:solidFill>
                <a:srgbClr val="B8004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237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8600" y="1485900"/>
            <a:ext cx="8722360" cy="3324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Notation hexadécimale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#ffffff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(blanc)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Notation hexadécimale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courte (qui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doublée pour obtenir la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version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longue)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#fff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Notation RGB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rgb(255,255,255) /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rgba(255,255,255,1)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9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Notation HSL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hsl(0, 0%, 100%);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/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hsla(0, 0%,</a:t>
            </a:r>
            <a:r>
              <a:rPr sz="2400" spc="-1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100%,1);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14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Mot clé :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white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149600" y="355600"/>
            <a:ext cx="381507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couleurs 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6337300" y="4648200"/>
            <a:ext cx="3505200" cy="2463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669485" y="721040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283330" y="6946900"/>
            <a:ext cx="3690620" cy="4673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46050" algn="r">
              <a:lnSpc>
                <a:spcPts val="1739"/>
              </a:lnSpc>
              <a:spcBef>
                <a:spcPts val="100"/>
              </a:spcBef>
            </a:pPr>
            <a:r>
              <a:rPr sz="1800" dirty="0">
                <a:solidFill>
                  <a:srgbClr val="C24E06"/>
                </a:solidFill>
                <a:latin typeface="Arial"/>
                <a:cs typeface="Arial"/>
              </a:rPr>
              <a:t>E</a:t>
            </a:r>
            <a:endParaRPr sz="1800">
              <a:latin typeface="Arial"/>
              <a:cs typeface="Arial"/>
            </a:endParaRPr>
          </a:p>
          <a:p>
            <a:pPr marL="38100">
              <a:lnSpc>
                <a:spcPts val="1739"/>
              </a:lnSpc>
            </a:pP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Initiation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HTML CSS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Stéphanie </a:t>
            </a:r>
            <a:r>
              <a:rPr sz="1200" spc="-15" dirty="0">
                <a:solidFill>
                  <a:srgbClr val="585858"/>
                </a:solidFill>
                <a:latin typeface="Arial"/>
                <a:cs typeface="Arial"/>
              </a:rPr>
              <a:t>Walter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2016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12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200" spc="-185" dirty="0">
                <a:solidFill>
                  <a:srgbClr val="585858"/>
                </a:solidFill>
                <a:latin typeface="Arial"/>
                <a:cs typeface="Arial"/>
              </a:rPr>
              <a:t>2</a:t>
            </a:r>
            <a:r>
              <a:rPr sz="2700" spc="-277" baseline="-24691" dirty="0">
                <a:solidFill>
                  <a:srgbClr val="C24E06"/>
                </a:solidFill>
                <a:latin typeface="Arial"/>
                <a:cs typeface="Arial"/>
              </a:rPr>
              <a:t>x</a:t>
            </a:r>
            <a:r>
              <a:rPr sz="1200" spc="-185" dirty="0">
                <a:solidFill>
                  <a:srgbClr val="585858"/>
                </a:solidFill>
                <a:latin typeface="Arial"/>
                <a:cs typeface="Arial"/>
              </a:rPr>
              <a:t>017</a:t>
            </a:r>
            <a:endParaRPr sz="12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669485" y="747710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238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03600" y="6934200"/>
            <a:ext cx="3265170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http://colours.neilorangepeel.com/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0071100" cy="6477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6148070" cy="3223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une propriété utilisable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82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color</a:t>
            </a:r>
            <a:endParaRPr sz="22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76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background</a:t>
            </a:r>
            <a:endParaRPr sz="22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76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border</a:t>
            </a:r>
            <a:endParaRPr sz="22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spcBef>
                <a:spcPts val="1760"/>
              </a:spcBef>
              <a:tabLst>
                <a:tab pos="91503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–	…</a:t>
            </a:r>
            <a:endParaRPr sz="22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760"/>
              </a:spcBef>
              <a:buClr>
                <a:srgbClr val="585858"/>
              </a:buClr>
              <a:buChar char="•"/>
              <a:tabLst>
                <a:tab pos="393065" algn="l"/>
                <a:tab pos="3937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En savoir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plus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sur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les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couleurs</a:t>
            </a:r>
            <a:r>
              <a:rPr sz="2400" u="heavy" spc="-3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&gt;&gt;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69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49600" y="355600"/>
            <a:ext cx="381507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couleurs 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3129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lr>
                <a:srgbClr val="585858"/>
              </a:buClr>
              <a:buChar char="•"/>
              <a:tabLst>
                <a:tab pos="393065" algn="l"/>
                <a:tab pos="3937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csszengarden.com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contenu,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différentes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présentations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336800" y="355600"/>
            <a:ext cx="54451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: </a:t>
            </a:r>
            <a:r>
              <a:rPr sz="3000" spc="-5" dirty="0">
                <a:solidFill>
                  <a:srgbClr val="585858"/>
                </a:solidFill>
              </a:rPr>
              <a:t>Cascading </a:t>
            </a:r>
            <a:r>
              <a:rPr sz="3000" dirty="0">
                <a:solidFill>
                  <a:srgbClr val="585858"/>
                </a:solidFill>
              </a:rPr>
              <a:t>Style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Sheets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0" y="2921000"/>
            <a:ext cx="10071100" cy="4381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</a:t>
            </a:fld>
            <a:endParaRPr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71800" y="355600"/>
            <a:ext cx="4176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Récupérer </a:t>
            </a:r>
            <a:r>
              <a:rPr sz="3000" dirty="0">
                <a:solidFill>
                  <a:srgbClr val="585858"/>
                </a:solidFill>
              </a:rPr>
              <a:t>une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couleur</a:t>
            </a:r>
            <a:endParaRPr sz="30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46100" y="1778000"/>
            <a:ext cx="7176134" cy="2037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635">
              <a:lnSpc>
                <a:spcPct val="100000"/>
              </a:lnSpc>
              <a:spcBef>
                <a:spcPts val="100"/>
              </a:spcBef>
              <a:buClr>
                <a:srgbClr val="585858"/>
              </a:buClr>
              <a:buChar char="•"/>
              <a:tabLst>
                <a:tab pos="393700" algn="l"/>
                <a:tab pos="394335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Colozilla</a:t>
            </a:r>
            <a:r>
              <a:rPr sz="22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ou</a:t>
            </a:r>
            <a:r>
              <a:rPr sz="22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Rainbow</a:t>
            </a:r>
            <a:endParaRPr sz="2200">
              <a:latin typeface="Arial"/>
              <a:cs typeface="Arial"/>
            </a:endParaRPr>
          </a:p>
          <a:p>
            <a:pPr marL="393700" indent="-381635">
              <a:lnSpc>
                <a:spcPct val="100000"/>
              </a:lnSpc>
              <a:spcBef>
                <a:spcPts val="176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Copie automatique de la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dans le presse</a:t>
            </a:r>
            <a:r>
              <a:rPr sz="22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papier</a:t>
            </a:r>
            <a:endParaRPr sz="2200">
              <a:latin typeface="Arial"/>
              <a:cs typeface="Arial"/>
            </a:endParaRPr>
          </a:p>
          <a:p>
            <a:pPr marL="393700" indent="-381635">
              <a:lnSpc>
                <a:spcPct val="100000"/>
              </a:lnSpc>
              <a:spcBef>
                <a:spcPts val="176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Choix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hexa, RGB, HSL,</a:t>
            </a:r>
            <a:r>
              <a:rPr sz="22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</a:t>
            </a:r>
            <a:endParaRPr sz="2200">
              <a:latin typeface="Arial"/>
              <a:cs typeface="Arial"/>
            </a:endParaRPr>
          </a:p>
          <a:p>
            <a:pPr marL="393700" indent="-381635">
              <a:lnSpc>
                <a:spcPct val="100000"/>
              </a:lnSpc>
              <a:spcBef>
                <a:spcPts val="176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Création de palettes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couleurs,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631825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Unité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fixe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Dépendance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résolution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périphérique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9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compilée » finale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37000" y="355600"/>
            <a:ext cx="22498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Pixel -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px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1756079" y="4602479"/>
            <a:ext cx="1934923" cy="79163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48200" y="4394200"/>
            <a:ext cx="3695700" cy="10541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71</a:t>
            </a:fld>
            <a:endParaRPr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872426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Unité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utilisée pour les polices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d’écriture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Sa 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relative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 police de l’élément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parent.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81400" y="355600"/>
            <a:ext cx="29470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cadratin </a:t>
            </a:r>
            <a:r>
              <a:rPr sz="3000" dirty="0">
                <a:solidFill>
                  <a:srgbClr val="585858"/>
                </a:solidFill>
              </a:rPr>
              <a:t>-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em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578278" y="4025410"/>
            <a:ext cx="8695291" cy="18268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72</a:t>
            </a:fld>
            <a:endParaRPr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6690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Utiliser des polices en em permet de garder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rythme  typographique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les proportions entre les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différents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81400" y="355600"/>
            <a:ext cx="29470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cadratin </a:t>
            </a:r>
            <a:r>
              <a:rPr sz="3000" dirty="0">
                <a:solidFill>
                  <a:srgbClr val="585858"/>
                </a:solidFill>
              </a:rPr>
              <a:t>-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em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3378200" y="3378200"/>
            <a:ext cx="3181072" cy="30099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3378200"/>
            <a:ext cx="3314700" cy="2120900"/>
            <a:chOff x="0" y="3378200"/>
            <a:chExt cx="3314700" cy="2120900"/>
          </a:xfrm>
        </p:grpSpPr>
        <p:sp>
          <p:nvSpPr>
            <p:cNvPr id="6" name="object 6"/>
            <p:cNvSpPr/>
            <p:nvPr/>
          </p:nvSpPr>
          <p:spPr>
            <a:xfrm>
              <a:off x="0" y="3378200"/>
              <a:ext cx="3314700" cy="14986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51000" y="4749800"/>
              <a:ext cx="1651000" cy="7493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6819900" y="3378200"/>
            <a:ext cx="3251200" cy="3784600"/>
            <a:chOff x="6819900" y="3378200"/>
            <a:chExt cx="3251200" cy="3784600"/>
          </a:xfrm>
        </p:grpSpPr>
        <p:sp>
          <p:nvSpPr>
            <p:cNvPr id="9" name="object 9"/>
            <p:cNvSpPr/>
            <p:nvPr/>
          </p:nvSpPr>
          <p:spPr>
            <a:xfrm>
              <a:off x="6819900" y="3378200"/>
              <a:ext cx="3042058" cy="349250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8547100" y="6540500"/>
              <a:ext cx="1524000" cy="62230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73</a:t>
            </a:fld>
            <a:endParaRPr dirty="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244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140200" y="6934200"/>
            <a:ext cx="1800860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http://pxtoem.com/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505200" y="355600"/>
            <a:ext cx="31013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Conversion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d'em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0" y="1714500"/>
            <a:ext cx="10071100" cy="41148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245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600" y="1485900"/>
            <a:ext cx="9537065" cy="1453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Unités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fluides (relatives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leur parent)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837565" marR="5080" indent="-317500">
              <a:lnSpc>
                <a:spcPct val="147800"/>
              </a:lnSpc>
              <a:spcBef>
                <a:spcPts val="555"/>
              </a:spcBef>
              <a:tabLst>
                <a:tab pos="83756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–	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%: proportion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relative à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la dimension de l'élément parent ou la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 la police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selon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la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propriété.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289300" y="355600"/>
            <a:ext cx="3541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pourcentage :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%</a:t>
            </a:r>
            <a:endParaRPr sz="3000"/>
          </a:p>
        </p:txBody>
      </p:sp>
      <p:sp>
        <p:nvSpPr>
          <p:cNvPr id="6" name="object 6"/>
          <p:cNvSpPr/>
          <p:nvPr/>
        </p:nvSpPr>
        <p:spPr>
          <a:xfrm>
            <a:off x="1307911" y="3669661"/>
            <a:ext cx="7252076" cy="33054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246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8600" y="1318260"/>
            <a:ext cx="9449435" cy="4406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"px"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exprimer une dimension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fixe (indépendante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la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police)</a:t>
            </a:r>
            <a:endParaRPr sz="2400">
              <a:latin typeface="Arial"/>
              <a:cs typeface="Arial"/>
            </a:endParaRPr>
          </a:p>
          <a:p>
            <a:pPr marL="393700" marR="71755" indent="-381000">
              <a:lnSpc>
                <a:spcPct val="145800"/>
              </a:lnSpc>
              <a:spcBef>
                <a:spcPts val="500"/>
              </a:spcBef>
              <a:buClr>
                <a:srgbClr val="585858"/>
              </a:buClr>
              <a:buFont typeface="Arial"/>
              <a:buChar char="•"/>
              <a:tabLst>
                <a:tab pos="478155" algn="l"/>
                <a:tab pos="478790" algn="l"/>
              </a:tabLst>
            </a:pPr>
            <a:r>
              <a:rPr dirty="0"/>
              <a:t>	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"em"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attribuer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polices 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fonction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la police de leur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parent.</a:t>
            </a:r>
            <a:endParaRPr sz="2400">
              <a:latin typeface="Arial"/>
              <a:cs typeface="Arial"/>
            </a:endParaRPr>
          </a:p>
          <a:p>
            <a:pPr marL="393700" marR="144145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"%"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attribuer des dimensions proportionnées aux dimensions  de l'élément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parent.</a:t>
            </a:r>
            <a:endParaRPr sz="2400">
              <a:latin typeface="Arial"/>
              <a:cs typeface="Arial"/>
            </a:endParaRPr>
          </a:p>
          <a:p>
            <a:pPr marL="393700" marR="1670685">
              <a:lnSpc>
                <a:spcPts val="4200"/>
              </a:lnSpc>
              <a:spcBef>
                <a:spcPts val="26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 s'appuie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généralement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 dimensionnement des éléments en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pourcentage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374900" y="355600"/>
            <a:ext cx="5381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En web, quelle unité utiliser</a:t>
            </a:r>
            <a:r>
              <a:rPr sz="3000" spc="-12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6236249" y="683161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236249" y="709831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236249" y="736501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247</a:t>
            </a:r>
            <a:endParaRPr sz="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2060575" marR="5080" indent="-1372235">
              <a:lnSpc>
                <a:spcPts val="5000"/>
              </a:lnSpc>
              <a:spcBef>
                <a:spcPts val="500"/>
              </a:spcBef>
            </a:pPr>
            <a:r>
              <a:rPr dirty="0"/>
              <a:t>Propriétés de</a:t>
            </a:r>
            <a:r>
              <a:rPr spc="-100" dirty="0"/>
              <a:t> </a:t>
            </a:r>
            <a:r>
              <a:rPr spc="-5" dirty="0"/>
              <a:t>typographie,  </a:t>
            </a:r>
            <a:r>
              <a:rPr dirty="0"/>
              <a:t>polices </a:t>
            </a:r>
            <a:r>
              <a:rPr spc="-5" dirty="0"/>
              <a:t>et</a:t>
            </a:r>
            <a:r>
              <a:rPr spc="-25" dirty="0"/>
              <a:t> </a:t>
            </a:r>
            <a:r>
              <a:rPr dirty="0"/>
              <a:t>puces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040630" cy="7556500"/>
          </a:xfrm>
          <a:custGeom>
            <a:avLst/>
            <a:gdLst/>
            <a:ahLst/>
            <a:cxnLst/>
            <a:rect l="l" t="t" r="r" b="b"/>
            <a:pathLst>
              <a:path w="5040630" h="7556500">
                <a:moveTo>
                  <a:pt x="0" y="0"/>
                </a:moveTo>
                <a:lnTo>
                  <a:pt x="5040312" y="0"/>
                </a:lnTo>
                <a:lnTo>
                  <a:pt x="5040312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248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558800"/>
            <a:ext cx="2079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Font-family</a:t>
            </a:r>
            <a:endParaRPr sz="3000"/>
          </a:p>
        </p:txBody>
      </p:sp>
      <p:sp>
        <p:nvSpPr>
          <p:cNvPr id="6" name="object 6"/>
          <p:cNvSpPr txBox="1"/>
          <p:nvPr/>
        </p:nvSpPr>
        <p:spPr>
          <a:xfrm>
            <a:off x="254000" y="1778000"/>
            <a:ext cx="4235450" cy="175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20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12700" marR="5080" indent="140970">
              <a:lnSpc>
                <a:spcPct val="141700"/>
              </a:lnSpc>
              <a:spcBef>
                <a:spcPts val="500"/>
              </a:spcBef>
            </a:pPr>
            <a:r>
              <a:rPr sz="2000" b="1" dirty="0">
                <a:solidFill>
                  <a:srgbClr val="FFAF00"/>
                </a:solidFill>
                <a:latin typeface="Arial"/>
                <a:cs typeface="Arial"/>
              </a:rPr>
              <a:t>font-family: </a:t>
            </a:r>
            <a:r>
              <a:rPr sz="2000" b="1" spc="-5" dirty="0">
                <a:solidFill>
                  <a:srgbClr val="FFAF00"/>
                </a:solidFill>
                <a:latin typeface="Arial"/>
                <a:cs typeface="Arial"/>
              </a:rPr>
              <a:t>Arial, Helvetica,</a:t>
            </a:r>
            <a:r>
              <a:rPr sz="2000" b="1" spc="-16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FFAF00"/>
                </a:solidFill>
                <a:latin typeface="Arial"/>
                <a:cs typeface="Arial"/>
              </a:rPr>
              <a:t>sans-  serif;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00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429292" y="4497949"/>
            <a:ext cx="4136918" cy="5158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419725" y="1955263"/>
            <a:ext cx="4162425" cy="5119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144867" y="3203765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58688" y="1485900"/>
            <a:ext cx="669734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585858"/>
                </a:solidFill>
                <a:latin typeface="Arial"/>
                <a:cs typeface="Arial"/>
              </a:rPr>
              <a:t>font-family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indiquer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(ou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les) polices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utiliser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body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{ </a:t>
            </a:r>
            <a:r>
              <a:rPr sz="2400" b="1" dirty="0">
                <a:solidFill>
                  <a:srgbClr val="00B050"/>
                </a:solidFill>
                <a:latin typeface="Arial"/>
                <a:cs typeface="Arial"/>
              </a:rPr>
              <a:t>font-family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Arial,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Helvetica,</a:t>
            </a:r>
            <a:r>
              <a:rPr sz="2400" spc="-19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sans-serif;}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537561"/>
            <a:ext cx="9121140" cy="106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L’ordre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polices appliquées est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celui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 propriété de gauche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droite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025900" y="355600"/>
            <a:ext cx="2079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Font-family</a:t>
            </a:r>
            <a:endParaRPr sz="3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94200" y="355600"/>
            <a:ext cx="1338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bref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546100" y="1617903"/>
            <a:ext cx="3963670" cy="199453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93700" marR="5080" indent="-381635">
              <a:lnSpc>
                <a:spcPct val="146500"/>
              </a:lnSpc>
              <a:spcBef>
                <a:spcPts val="13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Couleur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texte,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image de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fond, style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police,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menu</a:t>
            </a:r>
            <a:r>
              <a:rPr sz="22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à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gauche ou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droite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c’est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CSS qui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va contrôler tout</a:t>
            </a:r>
            <a:r>
              <a:rPr sz="22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ça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499100" y="1943100"/>
            <a:ext cx="3340100" cy="3340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8</a:t>
            </a:fld>
            <a:endParaRPr dirty="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587865" cy="2819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faut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la police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soit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présente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poste de 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l’utilisateur,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sinon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 navigateur passe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suivante.</a:t>
            </a:r>
            <a:endParaRPr sz="2400">
              <a:latin typeface="Arial"/>
              <a:cs typeface="Arial"/>
            </a:endParaRPr>
          </a:p>
          <a:p>
            <a:pPr marL="393700" marR="751205" indent="-381000">
              <a:lnSpc>
                <a:spcPct val="145900"/>
              </a:lnSpc>
              <a:spcBef>
                <a:spcPts val="495"/>
              </a:spcBef>
              <a:buClr>
                <a:srgbClr val="585858"/>
              </a:buClr>
              <a:buChar char="•"/>
              <a:tabLst>
                <a:tab pos="393065" algn="l"/>
                <a:tab pos="393700" algn="l"/>
              </a:tabLst>
            </a:pP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www.cssfontstack.com</a:t>
            </a:r>
            <a:r>
              <a:rPr sz="2400" spc="-10" dirty="0">
                <a:solidFill>
                  <a:srgbClr val="C24E06"/>
                </a:solidFill>
                <a:latin typeface="Arial"/>
                <a:cs typeface="Arial"/>
                <a:hlinkClick r:id="rId2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liste des polices websafe par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système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d’exploitation</a:t>
            </a:r>
            <a:endParaRPr sz="2400">
              <a:latin typeface="Arial"/>
              <a:cs typeface="Arial"/>
            </a:endParaRPr>
          </a:p>
          <a:p>
            <a:pPr marL="392430" indent="-380365">
              <a:lnSpc>
                <a:spcPct val="100000"/>
              </a:lnSpc>
              <a:spcBef>
                <a:spcPts val="1820"/>
              </a:spcBef>
              <a:buClr>
                <a:srgbClr val="585858"/>
              </a:buClr>
              <a:buChar char="•"/>
              <a:tabLst>
                <a:tab pos="392430" algn="l"/>
                <a:tab pos="393065" algn="l"/>
              </a:tabLst>
            </a:pPr>
            <a:r>
              <a:rPr sz="2400" u="heavy" spc="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21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familles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polices prêtes pour le</a:t>
            </a:r>
            <a:r>
              <a:rPr sz="2400" u="heavy" spc="-1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2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Web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80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90900" y="355600"/>
            <a:ext cx="3329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Polices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utilisables</a:t>
            </a:r>
            <a:endParaRPr sz="300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636010"/>
          </a:xfrm>
          <a:custGeom>
            <a:avLst/>
            <a:gdLst/>
            <a:ahLst/>
            <a:cxnLst/>
            <a:rect l="l" t="t" r="r" b="b"/>
            <a:pathLst>
              <a:path w="10071100" h="3636010">
                <a:moveTo>
                  <a:pt x="0" y="0"/>
                </a:moveTo>
                <a:lnTo>
                  <a:pt x="10071100" y="0"/>
                </a:lnTo>
                <a:lnTo>
                  <a:pt x="10071100" y="3635819"/>
                </a:lnTo>
                <a:lnTo>
                  <a:pt x="0" y="3635819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251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797300" y="203200"/>
            <a:ext cx="24993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Police</a:t>
            </a:r>
            <a:r>
              <a:rPr sz="2400" spc="-90" dirty="0"/>
              <a:t> </a:t>
            </a:r>
            <a:r>
              <a:rPr sz="2400" dirty="0"/>
              <a:t>utilisables</a:t>
            </a:r>
            <a:endParaRPr sz="2400"/>
          </a:p>
        </p:txBody>
      </p:sp>
      <p:sp>
        <p:nvSpPr>
          <p:cNvPr id="5" name="object 5"/>
          <p:cNvSpPr txBox="1"/>
          <p:nvPr/>
        </p:nvSpPr>
        <p:spPr>
          <a:xfrm>
            <a:off x="177800" y="48793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74800" y="4775200"/>
            <a:ext cx="74307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@font-face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l’utilisation de polices non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safe »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09600" y="5435600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971800" y="5372100"/>
            <a:ext cx="5075555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6F6F6F"/>
                </a:solidFill>
                <a:latin typeface="Arial"/>
                <a:cs typeface="Arial"/>
              </a:rPr>
              <a:t>Attention </a:t>
            </a:r>
            <a:r>
              <a:rPr sz="2400" spc="-5" dirty="0">
                <a:solidFill>
                  <a:srgbClr val="6F6F6F"/>
                </a:solidFill>
                <a:latin typeface="Arial"/>
                <a:cs typeface="Arial"/>
              </a:rPr>
              <a:t>au poids au</a:t>
            </a:r>
            <a:r>
              <a:rPr sz="2400" spc="-90" dirty="0">
                <a:solidFill>
                  <a:srgbClr val="6F6F6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6F6F6F"/>
                </a:solidFill>
                <a:latin typeface="Arial"/>
                <a:cs typeface="Arial"/>
              </a:rPr>
              <a:t>téléchargement</a:t>
            </a:r>
            <a:endParaRPr sz="24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6F6F6F"/>
                </a:solidFill>
                <a:latin typeface="Arial"/>
                <a:cs typeface="Arial"/>
              </a:rPr>
              <a:t>Attention </a:t>
            </a:r>
            <a:r>
              <a:rPr sz="2400" spc="-5" dirty="0">
                <a:solidFill>
                  <a:srgbClr val="6F6F6F"/>
                </a:solidFill>
                <a:latin typeface="Arial"/>
                <a:cs typeface="Arial"/>
              </a:rPr>
              <a:t>aux</a:t>
            </a:r>
            <a:r>
              <a:rPr sz="2400" spc="-20" dirty="0">
                <a:solidFill>
                  <a:srgbClr val="6F6F6F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6F6F6F"/>
                </a:solidFill>
                <a:latin typeface="Arial"/>
                <a:cs typeface="Arial"/>
              </a:rPr>
              <a:t>licences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9600" y="6032500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635000" y="533400"/>
            <a:ext cx="9436100" cy="3429000"/>
            <a:chOff x="635000" y="533400"/>
            <a:chExt cx="9436100" cy="3429000"/>
          </a:xfrm>
        </p:grpSpPr>
        <p:sp>
          <p:nvSpPr>
            <p:cNvPr id="11" name="object 11"/>
            <p:cNvSpPr/>
            <p:nvPr/>
          </p:nvSpPr>
          <p:spPr>
            <a:xfrm>
              <a:off x="635000" y="533400"/>
              <a:ext cx="6997700" cy="30607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670800" y="2895600"/>
              <a:ext cx="2400300" cy="10668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252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600" y="1485900"/>
            <a:ext cx="8505190" cy="957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Quelques ressources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trouver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polices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compatibles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spcBef>
                <a:spcPts val="1820"/>
              </a:spcBef>
              <a:tabLst>
                <a:tab pos="83756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–	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Google </a:t>
            </a:r>
            <a:r>
              <a:rPr sz="2200" u="heavy" spc="-1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Web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Fonts</a:t>
            </a:r>
            <a:r>
              <a:rPr sz="2200" u="heavy" spc="-12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API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90900" y="355600"/>
            <a:ext cx="3329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Polices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utilisables</a:t>
            </a:r>
            <a:endParaRPr sz="3000"/>
          </a:p>
        </p:txBody>
      </p:sp>
      <p:sp>
        <p:nvSpPr>
          <p:cNvPr id="6" name="object 6"/>
          <p:cNvSpPr/>
          <p:nvPr/>
        </p:nvSpPr>
        <p:spPr>
          <a:xfrm>
            <a:off x="1079500" y="3390395"/>
            <a:ext cx="7556500" cy="26961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253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829300" y="4495800"/>
            <a:ext cx="3454400" cy="2819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390900" y="355600"/>
            <a:ext cx="3329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Polices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utilisables</a:t>
            </a:r>
            <a:endParaRPr sz="3000"/>
          </a:p>
        </p:txBody>
      </p:sp>
      <p:sp>
        <p:nvSpPr>
          <p:cNvPr id="5" name="object 5"/>
          <p:cNvSpPr txBox="1"/>
          <p:nvPr/>
        </p:nvSpPr>
        <p:spPr>
          <a:xfrm>
            <a:off x="546100" y="1778000"/>
            <a:ext cx="4070350" cy="2456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635">
              <a:lnSpc>
                <a:spcPct val="100000"/>
              </a:lnSpc>
              <a:spcBef>
                <a:spcPts val="100"/>
              </a:spcBef>
              <a:buClr>
                <a:srgbClr val="585858"/>
              </a:buClr>
              <a:buChar char="•"/>
              <a:tabLst>
                <a:tab pos="393700" algn="l"/>
                <a:tab pos="394335" algn="l"/>
              </a:tabLst>
            </a:pPr>
            <a:r>
              <a:rPr sz="22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http://www.fontsquirrel.com</a:t>
            </a:r>
            <a:endParaRPr sz="2200">
              <a:latin typeface="Arial"/>
              <a:cs typeface="Arial"/>
            </a:endParaRPr>
          </a:p>
          <a:p>
            <a:pPr marL="393700" marR="5080" indent="-381000">
              <a:lnSpc>
                <a:spcPct val="147700"/>
              </a:lnSpc>
              <a:spcBef>
                <a:spcPts val="50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Autre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outil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  everythingfonts.com/font-face</a:t>
            </a:r>
            <a:endParaRPr sz="2200">
              <a:latin typeface="Arial"/>
              <a:cs typeface="Arial"/>
            </a:endParaRPr>
          </a:p>
          <a:p>
            <a:pPr marL="393700" marR="19050" indent="-381635">
              <a:lnSpc>
                <a:spcPct val="143900"/>
              </a:lnSpc>
              <a:spcBef>
                <a:spcPts val="60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Autre fonderie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intéressantes</a:t>
            </a:r>
            <a:r>
              <a:rPr sz="2200" spc="-10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https://typekit.com/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97500" y="1155700"/>
            <a:ext cx="4487781" cy="31623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254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13639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Font-size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3543300"/>
            <a:ext cx="18288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font-size: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18px;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086350" y="1069975"/>
            <a:ext cx="2876550" cy="10382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706411" y="4134654"/>
            <a:ext cx="3650188" cy="121204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36195" y="291574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255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318260"/>
            <a:ext cx="891095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font-size : valeur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en unité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définir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d’une police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(=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hauteur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»)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2616200"/>
            <a:ext cx="73755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utilise les unités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vues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précédemment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(px,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em,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216400" y="355600"/>
            <a:ext cx="1698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Font-size</a:t>
            </a:r>
            <a:endParaRPr sz="300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256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241300"/>
            <a:ext cx="2854325" cy="74739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800"/>
              </a:lnSpc>
              <a:spcBef>
                <a:spcPts val="260"/>
              </a:spcBef>
            </a:pPr>
            <a:r>
              <a:rPr sz="2400" dirty="0"/>
              <a:t>Mettre un  paragraphe </a:t>
            </a:r>
            <a:r>
              <a:rPr sz="2400" spc="-5" dirty="0"/>
              <a:t>en</a:t>
            </a:r>
            <a:r>
              <a:rPr sz="2400" spc="-100" dirty="0"/>
              <a:t> </a:t>
            </a:r>
            <a:r>
              <a:rPr sz="2400" spc="-5" dirty="0"/>
              <a:t>gras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3314700"/>
            <a:ext cx="20828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font-weight: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bold;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715438" y="1544624"/>
            <a:ext cx="4132315" cy="5238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91007" y="3937000"/>
            <a:ext cx="4035615" cy="5238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503327" y="2543530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257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485900"/>
            <a:ext cx="876554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font-weight: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déterminer l’épaisseur de la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police.</a:t>
            </a:r>
            <a:endParaRPr sz="2400">
              <a:latin typeface="Arial"/>
              <a:cs typeface="Arial"/>
            </a:endParaRPr>
          </a:p>
          <a:p>
            <a:pPr marL="12700" marR="2019300">
              <a:lnSpc>
                <a:spcPts val="4800"/>
              </a:lnSpc>
              <a:spcBef>
                <a:spcPts val="38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Principales 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normal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bold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(gras)  Permet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mettre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gras d'autres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75100" y="355600"/>
            <a:ext cx="2164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weight</a:t>
            </a:r>
            <a:endParaRPr sz="3000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258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292100"/>
            <a:ext cx="2650490" cy="65087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>
              <a:lnSpc>
                <a:spcPts val="2400"/>
              </a:lnSpc>
              <a:spcBef>
                <a:spcPts val="280"/>
              </a:spcBef>
            </a:pPr>
            <a:r>
              <a:rPr sz="2100" dirty="0"/>
              <a:t>Mettre le</a:t>
            </a:r>
            <a:r>
              <a:rPr sz="2100" spc="-100" dirty="0"/>
              <a:t> </a:t>
            </a:r>
            <a:r>
              <a:rPr sz="2100" dirty="0"/>
              <a:t>paragraphe  </a:t>
            </a:r>
            <a:r>
              <a:rPr sz="2100" spc="-5" dirty="0"/>
              <a:t>en</a:t>
            </a:r>
            <a:r>
              <a:rPr sz="2100" spc="-10" dirty="0"/>
              <a:t> </a:t>
            </a:r>
            <a:r>
              <a:rPr sz="2100" dirty="0"/>
              <a:t>italique</a:t>
            </a:r>
            <a:endParaRPr sz="2100"/>
          </a:p>
        </p:txBody>
      </p:sp>
      <p:sp>
        <p:nvSpPr>
          <p:cNvPr id="6" name="object 6"/>
          <p:cNvSpPr txBox="1"/>
          <p:nvPr/>
        </p:nvSpPr>
        <p:spPr>
          <a:xfrm>
            <a:off x="228600" y="3543300"/>
            <a:ext cx="19189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font-style: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italic;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14892" y="1832316"/>
            <a:ext cx="4136918" cy="52656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71943" y="3899423"/>
            <a:ext cx="4130794" cy="7741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94665" y="2840443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259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485900"/>
            <a:ext cx="7309484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font-style 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préciser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police</a:t>
            </a:r>
            <a:endParaRPr sz="2400">
              <a:latin typeface="Arial"/>
              <a:cs typeface="Arial"/>
            </a:endParaRPr>
          </a:p>
          <a:p>
            <a:pPr marL="12700" marR="173355">
              <a:lnSpc>
                <a:spcPts val="4800"/>
              </a:lnSpc>
              <a:spcBef>
                <a:spcPts val="38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Principales 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normal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italic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,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oblique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.  Permet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mettre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italique des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40200" y="355600"/>
            <a:ext cx="1846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Font-style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335135" cy="3248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CSS est né en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1996</a:t>
            </a:r>
            <a:endParaRPr sz="2400">
              <a:latin typeface="Arial"/>
              <a:cs typeface="Arial"/>
            </a:endParaRPr>
          </a:p>
          <a:p>
            <a:pPr marL="393700" marR="9906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Avant,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utilisait des balises de présentation directement dans le  HTML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CSS1, CSS2, aujourd’hui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version finalisée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CSS2.1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2300"/>
              </a:lnSpc>
              <a:spcBef>
                <a:spcPts val="7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CSS3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rédaction, certaines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propriétés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finalisées,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d’autres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moins =&gt;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utilisable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différents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degrés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aujourd'hui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92500" y="355600"/>
            <a:ext cx="313817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Un </a:t>
            </a:r>
            <a:r>
              <a:rPr sz="3000" dirty="0">
                <a:solidFill>
                  <a:srgbClr val="585858"/>
                </a:solidFill>
              </a:rPr>
              <a:t>peu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d’histoire</a:t>
            </a:r>
            <a:endParaRPr sz="3000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260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241300"/>
            <a:ext cx="1923414" cy="74739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800"/>
              </a:lnSpc>
              <a:spcBef>
                <a:spcPts val="260"/>
              </a:spcBef>
            </a:pPr>
            <a:r>
              <a:rPr sz="2400" spc="-5" dirty="0"/>
              <a:t>Augmenter  </a:t>
            </a:r>
            <a:r>
              <a:rPr sz="2400" dirty="0"/>
              <a:t>l’interlignage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3543300"/>
            <a:ext cx="18427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line-height: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1.5;</a:t>
            </a:r>
            <a:endParaRPr sz="180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714854" y="4147537"/>
            <a:ext cx="4130794" cy="11610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762442" y="1457325"/>
            <a:ext cx="4127614" cy="9429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647345" y="291574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261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485900"/>
            <a:ext cx="9138920" cy="2054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line-height: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change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l’interlignage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numériques en unité 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mesure (px,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em, %)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vaut mieux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mettre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d’unité du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garder plus de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flexibilité.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025900" y="355600"/>
            <a:ext cx="207898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Line-height</a:t>
            </a:r>
            <a:endParaRPr sz="300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262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8216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Color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3543300"/>
            <a:ext cx="18161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h1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color: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#008499;</a:t>
            </a:r>
            <a:endParaRPr sz="180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051574" y="2151379"/>
            <a:ext cx="2976986" cy="2819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105400" y="4388629"/>
            <a:ext cx="2971800" cy="28742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664223" y="291574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7818120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color: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donner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texte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toutes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présentées  précédemment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46600" y="355600"/>
            <a:ext cx="102044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Color</a:t>
            </a:r>
            <a:endParaRPr sz="3000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37755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text-align 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d’aligner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texte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gauche, droite ou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milieu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66457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left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right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spc="-20" dirty="0">
                <a:solidFill>
                  <a:srgbClr val="418DD3"/>
                </a:solidFill>
                <a:latin typeface="Arial"/>
                <a:cs typeface="Arial"/>
              </a:rPr>
              <a:t>center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justify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(comme sur  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Word)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3578859"/>
            <a:ext cx="797115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L’alignement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fait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balises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bloc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(paragraphes, titres,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divs,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65600" y="355600"/>
            <a:ext cx="17957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30" dirty="0">
                <a:solidFill>
                  <a:srgbClr val="585858"/>
                </a:solidFill>
              </a:rPr>
              <a:t>Text-align</a:t>
            </a:r>
            <a:endParaRPr sz="3000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18000" y="203200"/>
            <a:ext cx="14414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5" dirty="0"/>
              <a:t>Text-align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17278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left;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18923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right;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875984" y="4229100"/>
            <a:ext cx="4179115" cy="1282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27001" y="4324100"/>
            <a:ext cx="3600694" cy="1064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95</a:t>
            </a:fld>
            <a:endParaRPr dirty="0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18000" y="203200"/>
            <a:ext cx="14414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5" dirty="0"/>
              <a:t>Text-align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20701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center;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20580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justify;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442996" y="4578227"/>
            <a:ext cx="4021908" cy="7968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47675" y="4460353"/>
            <a:ext cx="3990975" cy="102358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96</a:t>
            </a:fld>
            <a:endParaRPr dirty="0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73400" y="203200"/>
            <a:ext cx="39382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Astuce </a:t>
            </a:r>
            <a:r>
              <a:rPr sz="2400" dirty="0"/>
              <a:t>: </a:t>
            </a:r>
            <a:r>
              <a:rPr sz="2400" spc="-5" dirty="0"/>
              <a:t>centrer </a:t>
            </a:r>
            <a:r>
              <a:rPr sz="2400" dirty="0"/>
              <a:t>une</a:t>
            </a:r>
            <a:r>
              <a:rPr sz="2400" spc="-85" dirty="0"/>
              <a:t> </a:t>
            </a:r>
            <a:r>
              <a:rPr sz="2400" dirty="0"/>
              <a:t>image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204970" cy="1206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centrer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une image, on la place dans  un paragraphe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(ou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une div) dont le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contenu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est aligné au</a:t>
            </a:r>
            <a:r>
              <a:rPr sz="1800" spc="-2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centre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20707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p.align-center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center;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87400" y="6616700"/>
            <a:ext cx="8661400" cy="406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08200" y="3621872"/>
            <a:ext cx="5757728" cy="26408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97</a:t>
            </a:fld>
            <a:endParaRPr dirty="0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039734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text-transform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transformer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majuscule,  minuscule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25603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4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33159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4900" y="3213100"/>
            <a:ext cx="1330325" cy="2037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none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66700"/>
              </a:lnSpc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capitalize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uppercase  lowercase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3874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4700" y="44335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74700" y="49923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721100" y="355600"/>
            <a:ext cx="268541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5" dirty="0">
                <a:solidFill>
                  <a:srgbClr val="585858"/>
                </a:solidFill>
              </a:rPr>
              <a:t>Text-transform</a:t>
            </a:r>
            <a:endParaRPr sz="300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62400" y="203200"/>
            <a:ext cx="21532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0" dirty="0"/>
              <a:t>Text-transform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24644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text-transform: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none;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600" y="913130"/>
            <a:ext cx="2800985" cy="1149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700">
              <a:latin typeface="Arial"/>
              <a:cs typeface="Arial"/>
            </a:endParaRPr>
          </a:p>
          <a:p>
            <a:pPr marL="133350">
              <a:lnSpc>
                <a:spcPct val="100000"/>
              </a:lnSpc>
              <a:spcBef>
                <a:spcPts val="1360"/>
              </a:spcBef>
            </a:pP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text-transform:</a:t>
            </a:r>
            <a:r>
              <a:rPr sz="1700" b="1" spc="1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700" b="1" spc="-5" dirty="0">
                <a:solidFill>
                  <a:srgbClr val="FFAF00"/>
                </a:solidFill>
                <a:latin typeface="Arial"/>
                <a:cs typeface="Arial"/>
              </a:rPr>
              <a:t>capitalize;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55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62780" y="4297679"/>
            <a:ext cx="2511425" cy="19739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098540" y="4283581"/>
            <a:ext cx="2202180" cy="1660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99</a:t>
            </a:fld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7623</Words>
  <Application>Microsoft Office PowerPoint</Application>
  <PresentationFormat>Personnalisé</PresentationFormat>
  <Paragraphs>1323</Paragraphs>
  <Slides>206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206</vt:i4>
      </vt:variant>
    </vt:vector>
  </HeadingPairs>
  <TitlesOfParts>
    <vt:vector size="209" baseType="lpstr">
      <vt:lpstr>Arial</vt:lpstr>
      <vt:lpstr>Calibri</vt:lpstr>
      <vt:lpstr>Office Theme</vt:lpstr>
      <vt:lpstr>Présentation PowerPoint</vt:lpstr>
      <vt:lpstr>Programme initiation au CSS</vt:lpstr>
      <vt:lpstr>Programme initiation au CSS</vt:lpstr>
      <vt:lpstr>Programme initiation au CSS</vt:lpstr>
      <vt:lpstr>CSS : Introduction et notions de base</vt:lpstr>
      <vt:lpstr>CSS : Cascading Style Sheets</vt:lpstr>
      <vt:lpstr>CSS : Cascading Style Sheets</vt:lpstr>
      <vt:lpstr>En bref</vt:lpstr>
      <vt:lpstr>Un peu d’histoire</vt:lpstr>
      <vt:lpstr>Différents rendus entre les navigateurs</vt:lpstr>
      <vt:lpstr>Différents degrés de compréhension</vt:lpstr>
      <vt:lpstr>Tester sur différents navigateurs</vt:lpstr>
      <vt:lpstr>Et pour Internet Explorer ?</vt:lpstr>
      <vt:lpstr>Console de debug : clic droit + inspecter</vt:lpstr>
      <vt:lpstr>Et pour Internet Explorer ?</vt:lpstr>
      <vt:lpstr>Web Developer</vt:lpstr>
      <vt:lpstr>Appliquer un style, oui  mais où ?</vt:lpstr>
      <vt:lpstr>Le CSS “en ligne” dans la balise HTML</vt:lpstr>
      <vt:lpstr>Problèmes de maintenabilité</vt:lpstr>
      <vt:lpstr>Le CSS « interne» dans l’entête du HTML</vt:lpstr>
      <vt:lpstr>Le CSS « interne» dans l’entête du HTML</vt:lpstr>
      <vt:lpstr>La/les feuille(s) de style externe(s)</vt:lpstr>
      <vt:lpstr>La feuille de style externe</vt:lpstr>
      <vt:lpstr>La feuille de style externe</vt:lpstr>
      <vt:lpstr>Récapitulatif</vt:lpstr>
      <vt:lpstr>La syntaxe CSS</vt:lpstr>
      <vt:lpstr>La syntaxe de base</vt:lpstr>
      <vt:lpstr>La déclaration CSS</vt:lpstr>
      <vt:lpstr>Les commentaires CSS</vt:lpstr>
      <vt:lpstr>Généalogie et différents  types de sélecteurs</vt:lpstr>
      <vt:lpstr>Le sélecteur usuel d'élément HTML</vt:lpstr>
      <vt:lpstr>Hiérarchie et généalogie</vt:lpstr>
      <vt:lpstr>Hiérarchie et généalogie</vt:lpstr>
      <vt:lpstr>Notion d’enfant et de descendance</vt:lpstr>
      <vt:lpstr>Notion de parent et d'ancêtre</vt:lpstr>
      <vt:lpstr>Sélecteur de hiérarchie</vt:lpstr>
      <vt:lpstr>Sélecteur de groupe</vt:lpstr>
      <vt:lpstr>Les sélecteurs de classe</vt:lpstr>
      <vt:lpstr>Les sélecteurs de classe</vt:lpstr>
      <vt:lpstr>Classes multiples</vt:lpstr>
      <vt:lpstr>Classes multiples</vt:lpstr>
      <vt:lpstr>Classes multiples</vt:lpstr>
      <vt:lpstr>Classes multiples</vt:lpstr>
      <vt:lpstr>Cibler une classe indépendamment de la balise</vt:lpstr>
      <vt:lpstr>Cibler une classe indépendamment de la balise</vt:lpstr>
      <vt:lpstr>Cibler une balise HTML avec une classe</vt:lpstr>
      <vt:lpstr>Cibler une balise HTML avec une classe</vt:lpstr>
      <vt:lpstr>L’id (identifiant)</vt:lpstr>
      <vt:lpstr>Un joyeux mélange !</vt:lpstr>
      <vt:lpstr>Espace ou pas ?</vt:lpstr>
      <vt:lpstr>Espace ou pas ?</vt:lpstr>
      <vt:lpstr>Convention de nommage</vt:lpstr>
      <vt:lpstr>En résumé</vt:lpstr>
      <vt:lpstr>Qui est ciblé ?</vt:lpstr>
      <vt:lpstr>Qui est ciblé ?</vt:lpstr>
      <vt:lpstr>Qui est ciblé ?</vt:lpstr>
      <vt:lpstr>Qui est ciblé ?</vt:lpstr>
      <vt:lpstr>flukeout.github.io</vt:lpstr>
      <vt:lpstr>Les pseudos-classes sur les liens</vt:lpstr>
      <vt:lpstr>Démonstration de :hover sur du bouton</vt:lpstr>
      <vt:lpstr>Les autres pseudo-classes</vt:lpstr>
      <vt:lpstr>Subtle Hover effects</vt:lpstr>
      <vt:lpstr>Présentation PowerPoint</vt:lpstr>
      <vt:lpstr>Couleurs et unités CSS</vt:lpstr>
      <vt:lpstr>La synthèse additive des couleurs</vt:lpstr>
      <vt:lpstr>Les couleurs en CSS</vt:lpstr>
      <vt:lpstr>Les couleurs en CSS</vt:lpstr>
      <vt:lpstr>Présentation PowerPoint</vt:lpstr>
      <vt:lpstr>Les couleurs en CSS</vt:lpstr>
      <vt:lpstr>Récupérer une couleur</vt:lpstr>
      <vt:lpstr>Le Pixel - px</vt:lpstr>
      <vt:lpstr>Le cadratin - em</vt:lpstr>
      <vt:lpstr>Le cadratin - em</vt:lpstr>
      <vt:lpstr>Conversion d'em</vt:lpstr>
      <vt:lpstr>Le pourcentage : %</vt:lpstr>
      <vt:lpstr>En web, quelle unité utiliser ?</vt:lpstr>
      <vt:lpstr>Propriétés de typographie,  polices et puces</vt:lpstr>
      <vt:lpstr>Font-family</vt:lpstr>
      <vt:lpstr>Font-family</vt:lpstr>
      <vt:lpstr>Polices utilisables</vt:lpstr>
      <vt:lpstr>Police utilisables</vt:lpstr>
      <vt:lpstr>Polices utilisables</vt:lpstr>
      <vt:lpstr>Polices utilisables</vt:lpstr>
      <vt:lpstr>Font-size</vt:lpstr>
      <vt:lpstr>Font-size</vt:lpstr>
      <vt:lpstr>Mettre un  paragraphe en gras</vt:lpstr>
      <vt:lpstr>Font weight</vt:lpstr>
      <vt:lpstr>Mettre le paragraphe  en italique</vt:lpstr>
      <vt:lpstr>Font-style</vt:lpstr>
      <vt:lpstr>Augmenter  l’interlignage</vt:lpstr>
      <vt:lpstr>Line-height</vt:lpstr>
      <vt:lpstr>Color</vt:lpstr>
      <vt:lpstr>Color</vt:lpstr>
      <vt:lpstr>Text-align</vt:lpstr>
      <vt:lpstr>Text-align</vt:lpstr>
      <vt:lpstr>Text-align</vt:lpstr>
      <vt:lpstr>Astuce : centrer une image</vt:lpstr>
      <vt:lpstr>Text-transform</vt:lpstr>
      <vt:lpstr>Text-transform</vt:lpstr>
      <vt:lpstr>Text-transform</vt:lpstr>
      <vt:lpstr>Font-variant</vt:lpstr>
      <vt:lpstr>Font-variant</vt:lpstr>
      <vt:lpstr>Text-decoration</vt:lpstr>
      <vt:lpstr>Enlever le soulignement des liens et le remettre au survol</vt:lpstr>
      <vt:lpstr>Text-indent</vt:lpstr>
      <vt:lpstr>Indentation de 10px</vt:lpstr>
      <vt:lpstr>Listes à puces</vt:lpstr>
      <vt:lpstr>Listes ordonnées</vt:lpstr>
      <vt:lpstr>Retirer les puces</vt:lpstr>
      <vt:lpstr>Utiliser une image comme puce</vt:lpstr>
      <vt:lpstr>Utiliser une image comme puce</vt:lpstr>
      <vt:lpstr>Bordures et arrières plans</vt:lpstr>
      <vt:lpstr>Les bordures</vt:lpstr>
      <vt:lpstr>Les bordures</vt:lpstr>
      <vt:lpstr>Les bordures</vt:lpstr>
      <vt:lpstr>Les bordures</vt:lpstr>
      <vt:lpstr>Style de bordure</vt:lpstr>
      <vt:lpstr>Des bords arrondis : CSS3 !</vt:lpstr>
      <vt:lpstr>Des bords arrondis : CSS3 !</vt:lpstr>
      <vt:lpstr>Background-color</vt:lpstr>
      <vt:lpstr>Background-color</vt:lpstr>
      <vt:lpstr>Background-image</vt:lpstr>
      <vt:lpstr>Background-image</vt:lpstr>
      <vt:lpstr>Présentation PowerPoint</vt:lpstr>
      <vt:lpstr>Background-repeat</vt:lpstr>
      <vt:lpstr>Background-repeat en pratique</vt:lpstr>
      <vt:lpstr>Présentation PowerPoint</vt:lpstr>
      <vt:lpstr>Background-position</vt:lpstr>
      <vt:lpstr>Une étoile alignée en  bas à droite</vt:lpstr>
      <vt:lpstr>Background-attachment</vt:lpstr>
      <vt:lpstr>Background-attachment</vt:lpstr>
      <vt:lpstr>Tout dans une ligne !</vt:lpstr>
      <vt:lpstr>Dimensions, margin et  padding</vt:lpstr>
      <vt:lpstr>Petit rappel inline et block</vt:lpstr>
      <vt:lpstr>Largeur et hauteur d'un élément : width et height</vt:lpstr>
      <vt:lpstr>Max et min</vt:lpstr>
      <vt:lpstr>Marges</vt:lpstr>
      <vt:lpstr>Marge extérieure « margin »</vt:lpstr>
      <vt:lpstr>Marge extérieure « margin »</vt:lpstr>
      <vt:lpstr>Ajouter une marge  sous un paragraphe</vt:lpstr>
      <vt:lpstr>Ajouter une marge  sous un titre</vt:lpstr>
      <vt:lpstr>Centrer horizontalement à l’aide de margin</vt:lpstr>
      <vt:lpstr>Margin et éléments inline</vt:lpstr>
      <vt:lpstr>Padding : la marge « intérieure »</vt:lpstr>
      <vt:lpstr>Padding : la marge « intérieure »</vt:lpstr>
      <vt:lpstr>Ajouter du padding au body</vt:lpstr>
      <vt:lpstr>Ajouter du padding à  un titre pour décoller la  bordure</vt:lpstr>
      <vt:lpstr>Padding sur élément en inline</vt:lpstr>
      <vt:lpstr>Retirer les marges et padding par défaut du navigateur</vt:lpstr>
      <vt:lpstr>Retirer les marges et padding par défaut du navigateur</vt:lpstr>
      <vt:lpstr>Présentation PowerPoint</vt:lpstr>
      <vt:lpstr>Padding et calcul de dimension d’élément</vt:lpstr>
      <vt:lpstr>Box-sizing:border-box - changer le modèle de boîte</vt:lpstr>
      <vt:lpstr>Box-sizing:border-box - changer le modèle de boîte</vt:lpstr>
      <vt:lpstr>Overflow : pour éviter que ça dépasse</vt:lpstr>
      <vt:lpstr>Présentation PowerPoint</vt:lpstr>
      <vt:lpstr>Présentation PowerPoint</vt:lpstr>
      <vt:lpstr>Présentation PowerPoint</vt:lpstr>
      <vt:lpstr>Les « flottants » et le flux</vt:lpstr>
      <vt:lpstr>Float:left</vt:lpstr>
      <vt:lpstr>Float right;</vt:lpstr>
      <vt:lpstr>Présentation PowerPoint</vt:lpstr>
      <vt:lpstr>Clear : bloquer le dépassement des flottants</vt:lpstr>
      <vt:lpstr>Clear : bloquer le dépassement des flottants</vt:lpstr>
      <vt:lpstr>Problème des flottants</vt:lpstr>
      <vt:lpstr>BFC et contenir les flottants dans un bloc</vt:lpstr>
      <vt:lpstr>BFC et contenir les flottants dans un bloc</vt:lpstr>
      <vt:lpstr>Overflow : hidden</vt:lpstr>
      <vt:lpstr>Overflow : hidden</vt:lpstr>
      <vt:lpstr>Les flottants appliqués à la mise en page</vt:lpstr>
      <vt:lpstr>Présentation PowerPoint</vt:lpstr>
      <vt:lpstr>La propriété « display » pour mise en page</vt:lpstr>
      <vt:lpstr>Display:block</vt:lpstr>
      <vt:lpstr>Display:block</vt:lpstr>
      <vt:lpstr>Display:block</vt:lpstr>
      <vt:lpstr>Display:inline</vt:lpstr>
      <vt:lpstr>Display:inline</vt:lpstr>
      <vt:lpstr>Display:inline-block</vt:lpstr>
      <vt:lpstr>Display:inline-block et  navigation horizontale</vt:lpstr>
      <vt:lpstr>Display:inline-block et bugs connus</vt:lpstr>
      <vt:lpstr>Display:none</vt:lpstr>
      <vt:lpstr>Présentation PowerPoint</vt:lpstr>
      <vt:lpstr>Positionnement CSS</vt:lpstr>
      <vt:lpstr>Position:static;</vt:lpstr>
      <vt:lpstr>Position:relative;</vt:lpstr>
      <vt:lpstr>Position:relative;</vt:lpstr>
      <vt:lpstr>Position:relative;</vt:lpstr>
      <vt:lpstr>Position:relative;</vt:lpstr>
      <vt:lpstr>Position: fixed</vt:lpstr>
      <vt:lpstr>Présentation PowerPoint</vt:lpstr>
      <vt:lpstr>Position :fixed</vt:lpstr>
      <vt:lpstr>Position :fixed</vt:lpstr>
      <vt:lpstr>Position: fixed dans la vraie vie</vt:lpstr>
      <vt:lpstr>Position: fixed dans la vraie vie, un peu trop d’ailleurs</vt:lpstr>
      <vt:lpstr>Position: absolute;</vt:lpstr>
      <vt:lpstr>Position: absolute;</vt:lpstr>
      <vt:lpstr>Centrer une légende d’image</vt:lpstr>
      <vt:lpstr>Position: absolute;</vt:lpstr>
      <vt:lpstr>Position: absolute;</vt:lpstr>
      <vt:lpstr>Position: absolute;</vt:lpstr>
      <vt:lpstr>CSS et mise en page</vt:lpstr>
      <vt:lpstr>CSS et mise en page avancée : Flexbox</vt:lpstr>
      <vt:lpstr>CSS et mise en page avancée : Grid Layout</vt:lpstr>
      <vt:lpstr>Adapter son site au mobile : le responsive webdesign</vt:lpstr>
      <vt:lpstr>Rapide aperçu de la syntaxe</vt:lpstr>
      <vt:lpstr>Liens utiles pour aller plus loin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Initiation-HTML-CSS-no-exo.key</dc:title>
  <cp:lastModifiedBy>Alexandre Bougrat</cp:lastModifiedBy>
  <cp:revision>5</cp:revision>
  <dcterms:created xsi:type="dcterms:W3CDTF">2022-04-19T21:45:55Z</dcterms:created>
  <dcterms:modified xsi:type="dcterms:W3CDTF">2022-04-20T07:11:00Z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2017-04-24T00:00:00Z</vt:filetime>
  </property>
  <property fmtid="{D5CDD505-2E9C-101B-9397-08002B2CF9AE}" pid="3" name="Creator">
    <vt:lpwstr>Keynote</vt:lpwstr>
  </property>
  <property fmtid="{D5CDD505-2E9C-101B-9397-08002B2CF9AE}" pid="4" name="LastSaved">
    <vt:filetime>2022-04-19T00:00:00Z</vt:filetime>
  </property>
</Properties>
</file>